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0" y="-7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EB2AC4-C416-48E1-AE53-3FB28003B0D1}" type="datetimeFigureOut">
              <a:rPr lang="nl-NL" smtClean="0"/>
              <a:t>29-1-2016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0F7D79-A714-481F-8213-0BF523E2AD08}" type="slidenum">
              <a:rPr lang="nl-NL" smtClean="0"/>
              <a:t>‹nr.›</a:t>
            </a:fld>
            <a:endParaRPr lang="nl-NL"/>
          </a:p>
        </p:txBody>
      </p:sp>
    </p:spTree>
    <p:extLst>
      <p:ext uri="{BB962C8B-B14F-4D97-AF65-F5344CB8AC3E}">
        <p14:creationId xmlns:p14="http://schemas.microsoft.com/office/powerpoint/2010/main" val="231761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20F7D79-A714-481F-8213-0BF523E2AD08}" type="slidenum">
              <a:rPr lang="nl-NL" smtClean="0"/>
              <a:t>1</a:t>
            </a:fld>
            <a:endParaRPr lang="nl-NL"/>
          </a:p>
        </p:txBody>
      </p:sp>
    </p:spTree>
    <p:extLst>
      <p:ext uri="{BB962C8B-B14F-4D97-AF65-F5344CB8AC3E}">
        <p14:creationId xmlns:p14="http://schemas.microsoft.com/office/powerpoint/2010/main" val="249201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212677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360304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168327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1692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192257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BAD93BB-E868-4ABF-88FA-642DE330C569}" type="datetimeFigureOut">
              <a:rPr lang="nl-NL" smtClean="0"/>
              <a:t>29-1-2016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283593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BAD93BB-E868-4ABF-88FA-642DE330C569}" type="datetimeFigureOut">
              <a:rPr lang="nl-NL" smtClean="0"/>
              <a:t>29-1-2016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383866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BAD93BB-E868-4ABF-88FA-642DE330C569}" type="datetimeFigureOut">
              <a:rPr lang="nl-NL" smtClean="0"/>
              <a:t>29-1-2016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758878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AD93BB-E868-4ABF-88FA-642DE330C569}" type="datetimeFigureOut">
              <a:rPr lang="nl-NL" smtClean="0"/>
              <a:t>29-1-2016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399914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AD93BB-E868-4ABF-88FA-642DE330C569}" type="datetimeFigureOut">
              <a:rPr lang="nl-NL" smtClean="0"/>
              <a:t>29-1-2016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2113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AD93BB-E868-4ABF-88FA-642DE330C569}" type="datetimeFigureOut">
              <a:rPr lang="nl-NL" smtClean="0"/>
              <a:t>29-1-2016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995602E-903B-401B-ABE8-B1C609A1B00E}" type="slidenum">
              <a:rPr lang="nl-NL" smtClean="0"/>
              <a:t>‹nr.›</a:t>
            </a:fld>
            <a:endParaRPr lang="nl-NL"/>
          </a:p>
        </p:txBody>
      </p:sp>
    </p:spTree>
    <p:extLst>
      <p:ext uri="{BB962C8B-B14F-4D97-AF65-F5344CB8AC3E}">
        <p14:creationId xmlns:p14="http://schemas.microsoft.com/office/powerpoint/2010/main" val="66281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D93BB-E868-4ABF-88FA-642DE330C569}" type="datetimeFigureOut">
              <a:rPr lang="nl-NL" smtClean="0"/>
              <a:t>29-1-2016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5602E-903B-401B-ABE8-B1C609A1B00E}" type="slidenum">
              <a:rPr lang="nl-NL" smtClean="0"/>
              <a:t>‹nr.›</a:t>
            </a:fld>
            <a:endParaRPr lang="nl-NL"/>
          </a:p>
        </p:txBody>
      </p:sp>
    </p:spTree>
    <p:extLst>
      <p:ext uri="{BB962C8B-B14F-4D97-AF65-F5344CB8AC3E}">
        <p14:creationId xmlns:p14="http://schemas.microsoft.com/office/powerpoint/2010/main" val="382768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Geloof </a:t>
            </a:r>
            <a:r>
              <a:rPr lang="nl-NL" smtClean="0"/>
              <a:t>en </a:t>
            </a:r>
            <a:r>
              <a:rPr lang="nl-NL" smtClean="0"/>
              <a:t>Natuurwetenschap</a:t>
            </a:r>
            <a:endParaRPr lang="nl-NL" dirty="0"/>
          </a:p>
        </p:txBody>
      </p:sp>
      <p:sp>
        <p:nvSpPr>
          <p:cNvPr id="3" name="Ondertitel 2"/>
          <p:cNvSpPr>
            <a:spLocks noGrp="1"/>
          </p:cNvSpPr>
          <p:nvPr>
            <p:ph type="subTitle" idx="1"/>
          </p:nvPr>
        </p:nvSpPr>
        <p:spPr/>
        <p:txBody>
          <a:bodyPr/>
          <a:lstStyle/>
          <a:p>
            <a:r>
              <a:rPr lang="nl-NL" dirty="0" smtClean="0"/>
              <a:t>Theologie</a:t>
            </a:r>
            <a:endParaRPr lang="nl-NL" dirty="0"/>
          </a:p>
        </p:txBody>
      </p:sp>
    </p:spTree>
    <p:extLst>
      <p:ext uri="{BB962C8B-B14F-4D97-AF65-F5344CB8AC3E}">
        <p14:creationId xmlns:p14="http://schemas.microsoft.com/office/powerpoint/2010/main" val="3007718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nl-NL" sz="3200" dirty="0" smtClean="0"/>
              <a:t>Harmoniemodel, God als eerste beweger</a:t>
            </a:r>
            <a:endParaRPr lang="nl-NL" sz="3200" dirty="0"/>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4176464" cy="4475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5623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nl-NL" sz="3600" dirty="0" smtClean="0"/>
              <a:t>Illustratie Harmoniemodel</a:t>
            </a:r>
            <a:endParaRPr lang="nl-NL" sz="36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3444" y="981075"/>
            <a:ext cx="6517111" cy="5145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2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sz="4000" dirty="0" smtClean="0"/>
              <a:t>Conflicten</a:t>
            </a:r>
            <a:endParaRPr lang="nl-NL" sz="4000" dirty="0"/>
          </a:p>
        </p:txBody>
      </p:sp>
      <p:sp>
        <p:nvSpPr>
          <p:cNvPr id="3" name="Tijdelijke aanduiding voor inhoud 2"/>
          <p:cNvSpPr>
            <a:spLocks noGrp="1"/>
          </p:cNvSpPr>
          <p:nvPr>
            <p:ph idx="1"/>
          </p:nvPr>
        </p:nvSpPr>
        <p:spPr>
          <a:xfrm>
            <a:off x="457200" y="980728"/>
            <a:ext cx="8229600" cy="5400600"/>
          </a:xfrm>
        </p:spPr>
        <p:txBody>
          <a:bodyPr>
            <a:normAutofit lnSpcReduction="10000"/>
          </a:bodyPr>
          <a:lstStyle/>
          <a:p>
            <a:pPr marL="0" indent="0">
              <a:buNone/>
            </a:pPr>
            <a:r>
              <a:rPr lang="nl-NL" sz="2800" dirty="0"/>
              <a:t>Copernicus, Kepler, </a:t>
            </a:r>
            <a:r>
              <a:rPr lang="nl-NL" sz="2800" dirty="0" err="1" smtClean="0"/>
              <a:t>Galileï</a:t>
            </a:r>
            <a:r>
              <a:rPr lang="nl-NL" sz="2800" dirty="0"/>
              <a:t> </a:t>
            </a:r>
            <a:r>
              <a:rPr lang="nl-NL" sz="1600" dirty="0" smtClean="0"/>
              <a:t>Van geocentrisch model naar heliocentrisch model</a:t>
            </a:r>
          </a:p>
          <a:p>
            <a:pPr marL="0" indent="0">
              <a:buNone/>
            </a:pPr>
            <a:endParaRPr lang="nl-NL" sz="1800" dirty="0" smtClean="0"/>
          </a:p>
          <a:p>
            <a:pPr marL="0" indent="0">
              <a:buNone/>
            </a:pPr>
            <a:r>
              <a:rPr lang="nl-NL" sz="1800" dirty="0" smtClean="0"/>
              <a:t>Deze </a:t>
            </a:r>
            <a:r>
              <a:rPr lang="nl-NL" sz="1800" dirty="0"/>
              <a:t>ontwikkelingen brachten de theologie er toe om de uitleg van sommige </a:t>
            </a:r>
            <a:r>
              <a:rPr lang="nl-NL" sz="1800" dirty="0" err="1"/>
              <a:t>bijbelgedeelten</a:t>
            </a:r>
            <a:r>
              <a:rPr lang="nl-NL" sz="1800" dirty="0"/>
              <a:t> opnieuw te doordenken. </a:t>
            </a:r>
          </a:p>
          <a:p>
            <a:pPr marL="0" indent="0">
              <a:buNone/>
            </a:pPr>
            <a:r>
              <a:rPr lang="nl-NL" sz="1800" dirty="0" smtClean="0"/>
              <a:t>Drie </a:t>
            </a:r>
            <a:r>
              <a:rPr lang="nl-NL" sz="1800" dirty="0"/>
              <a:t>mogelijke benaderingen van uitleg van de Bijbel:</a:t>
            </a:r>
            <a:endParaRPr lang="nl-NL" sz="1800" b="1" dirty="0"/>
          </a:p>
          <a:p>
            <a:r>
              <a:rPr lang="nl-NL" sz="1800" dirty="0" smtClean="0"/>
              <a:t>Een </a:t>
            </a:r>
            <a:r>
              <a:rPr lang="nl-NL" sz="1800" dirty="0"/>
              <a:t>letterlijke </a:t>
            </a:r>
            <a:r>
              <a:rPr lang="nl-NL" sz="1800" dirty="0" smtClean="0"/>
              <a:t>opvatting</a:t>
            </a:r>
            <a:endParaRPr lang="nl-NL" sz="1800" dirty="0"/>
          </a:p>
          <a:p>
            <a:r>
              <a:rPr lang="nl-NL" sz="1800" dirty="0" smtClean="0"/>
              <a:t>Een </a:t>
            </a:r>
            <a:r>
              <a:rPr lang="nl-NL" sz="1800" dirty="0"/>
              <a:t>overdrachtelijke of allegorische </a:t>
            </a:r>
            <a:r>
              <a:rPr lang="nl-NL" sz="1800" dirty="0" smtClean="0"/>
              <a:t>opvatting</a:t>
            </a:r>
            <a:endParaRPr lang="nl-NL" sz="1800" dirty="0"/>
          </a:p>
          <a:p>
            <a:r>
              <a:rPr lang="nl-NL" sz="1800" dirty="0" smtClean="0"/>
              <a:t>De </a:t>
            </a:r>
            <a:r>
              <a:rPr lang="nl-NL" sz="1800" dirty="0"/>
              <a:t>aanpassings- of </a:t>
            </a:r>
            <a:r>
              <a:rPr lang="nl-NL" sz="1800" dirty="0" err="1" smtClean="0"/>
              <a:t>accomodatietheorie</a:t>
            </a:r>
            <a:endParaRPr lang="nl-NL" sz="1800" dirty="0" smtClean="0"/>
          </a:p>
          <a:p>
            <a:endParaRPr lang="nl-NL" sz="1800" dirty="0"/>
          </a:p>
          <a:p>
            <a:pPr marL="0" indent="0">
              <a:buNone/>
            </a:pPr>
            <a:r>
              <a:rPr lang="nl-NL" sz="1800" dirty="0"/>
              <a:t>D</a:t>
            </a:r>
            <a:r>
              <a:rPr lang="nl-NL" sz="1800" dirty="0" smtClean="0"/>
              <a:t>e </a:t>
            </a:r>
            <a:r>
              <a:rPr lang="nl-NL" sz="1800" dirty="0"/>
              <a:t>veroordeling van </a:t>
            </a:r>
            <a:r>
              <a:rPr lang="nl-NL" sz="1800" dirty="0" err="1"/>
              <a:t>Galileï</a:t>
            </a:r>
            <a:r>
              <a:rPr lang="nl-NL" sz="1800" dirty="0"/>
              <a:t> </a:t>
            </a:r>
            <a:r>
              <a:rPr lang="nl-NL" sz="1800" dirty="0" smtClean="0"/>
              <a:t>had minstens </a:t>
            </a:r>
            <a:r>
              <a:rPr lang="nl-NL" sz="1800" dirty="0"/>
              <a:t>evenveel te maken had met (kerk)politieke factoren als met de visie op </a:t>
            </a:r>
            <a:r>
              <a:rPr lang="nl-NL" sz="1800" dirty="0" smtClean="0"/>
              <a:t>wetenschappen.</a:t>
            </a:r>
          </a:p>
          <a:p>
            <a:pPr marL="0" indent="0">
              <a:buNone/>
            </a:pPr>
            <a:r>
              <a:rPr lang="nl-NL" sz="1800" dirty="0"/>
              <a:t>D</a:t>
            </a:r>
            <a:r>
              <a:rPr lang="nl-NL" sz="1800" dirty="0" smtClean="0"/>
              <a:t>e kerk (theologie) heeft  zelf </a:t>
            </a:r>
            <a:r>
              <a:rPr lang="nl-NL" sz="1800" dirty="0"/>
              <a:t>een belangrijke rol </a:t>
            </a:r>
            <a:r>
              <a:rPr lang="nl-NL" sz="1800" dirty="0" smtClean="0"/>
              <a:t>gespeeld </a:t>
            </a:r>
            <a:r>
              <a:rPr lang="nl-NL" sz="1800" dirty="0"/>
              <a:t>in de </a:t>
            </a:r>
            <a:r>
              <a:rPr lang="nl-NL" sz="1800" dirty="0" smtClean="0"/>
              <a:t>ontwikkeling </a:t>
            </a:r>
            <a:r>
              <a:rPr lang="nl-NL" sz="1800" dirty="0"/>
              <a:t>van het wetenschappelijk </a:t>
            </a:r>
            <a:r>
              <a:rPr lang="nl-NL" sz="1800" dirty="0" smtClean="0"/>
              <a:t>onderzoek</a:t>
            </a:r>
            <a:r>
              <a:rPr lang="nl-NL" sz="1800" dirty="0"/>
              <a:t> </a:t>
            </a:r>
            <a:r>
              <a:rPr lang="nl-NL" sz="1800" dirty="0" smtClean="0"/>
              <a:t>en was uitnodigend </a:t>
            </a:r>
            <a:r>
              <a:rPr lang="nl-NL" sz="1800" dirty="0"/>
              <a:t>tot wetenschappelijk onderzoek in het geval van de volgende standpunten:</a:t>
            </a:r>
          </a:p>
          <a:p>
            <a:r>
              <a:rPr lang="nl-NL" sz="1800" dirty="0"/>
              <a:t>- De natuur is goddelijk</a:t>
            </a:r>
          </a:p>
          <a:p>
            <a:r>
              <a:rPr lang="nl-NL" sz="1800" dirty="0"/>
              <a:t>- De wereld is geschapen en vertoont overeenkomst met de schepper</a:t>
            </a:r>
          </a:p>
          <a:p>
            <a:r>
              <a:rPr lang="nl-NL" sz="1800" dirty="0"/>
              <a:t>- De orde in de natuur (Newton) verwijst naar God die die orde daarin gelegd heeft.</a:t>
            </a:r>
          </a:p>
          <a:p>
            <a:pPr marL="0" indent="0">
              <a:buNone/>
            </a:pPr>
            <a:endParaRPr lang="nl-NL" sz="1800" dirty="0"/>
          </a:p>
        </p:txBody>
      </p:sp>
    </p:spTree>
    <p:extLst>
      <p:ext uri="{BB962C8B-B14F-4D97-AF65-F5344CB8AC3E}">
        <p14:creationId xmlns:p14="http://schemas.microsoft.com/office/powerpoint/2010/main" val="2820795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lstStyle/>
          <a:p>
            <a:pPr marL="0" indent="0">
              <a:buNone/>
            </a:pPr>
            <a:r>
              <a:rPr lang="nl-NL" dirty="0" smtClean="0"/>
              <a:t>Het Deïsme, </a:t>
            </a:r>
            <a:r>
              <a:rPr lang="nl-NL" sz="1800" dirty="0" smtClean="0"/>
              <a:t>het </a:t>
            </a:r>
            <a:r>
              <a:rPr lang="nl-NL" sz="1800" dirty="0"/>
              <a:t>mechanistisch wereldbeeld</a:t>
            </a:r>
            <a:endParaRPr lang="nl-NL" sz="1800" dirty="0" smtClean="0"/>
          </a:p>
          <a:p>
            <a:pPr marL="0" indent="0">
              <a:buNone/>
            </a:pPr>
            <a:endParaRPr lang="nl-NL" sz="1800" dirty="0"/>
          </a:p>
          <a:p>
            <a:pPr marL="0" indent="0">
              <a:buNone/>
            </a:pPr>
            <a:r>
              <a:rPr lang="en-US" sz="1800" i="1" dirty="0" smtClean="0"/>
              <a:t>‘Nature </a:t>
            </a:r>
            <a:r>
              <a:rPr lang="en-US" sz="1800" i="1" dirty="0"/>
              <a:t>and Nature’s law lay hid in </a:t>
            </a:r>
            <a:r>
              <a:rPr lang="en-US" sz="1800" i="1" dirty="0" smtClean="0"/>
              <a:t>night.</a:t>
            </a:r>
          </a:p>
          <a:p>
            <a:pPr marL="0" indent="0">
              <a:buNone/>
            </a:pPr>
            <a:r>
              <a:rPr lang="en-US" sz="1800" i="1" dirty="0" smtClean="0"/>
              <a:t>God </a:t>
            </a:r>
            <a:r>
              <a:rPr lang="en-US" sz="1800" i="1" dirty="0"/>
              <a:t>said, let Newton be, and all was </a:t>
            </a:r>
            <a:r>
              <a:rPr lang="en-US" sz="1800" i="1" dirty="0" smtClean="0"/>
              <a:t>light’</a:t>
            </a:r>
          </a:p>
          <a:p>
            <a:pPr marL="0" indent="0">
              <a:buNone/>
            </a:pPr>
            <a:endParaRPr lang="en-US" sz="1800" dirty="0" smtClean="0"/>
          </a:p>
          <a:p>
            <a:pPr marL="0" indent="0">
              <a:buNone/>
            </a:pPr>
            <a:endParaRPr lang="en-US" sz="1800" dirty="0" smtClean="0"/>
          </a:p>
          <a:p>
            <a:pPr marL="0" indent="0">
              <a:buNone/>
            </a:pPr>
            <a:r>
              <a:rPr lang="nl-NL" sz="1800" b="1" dirty="0" smtClean="0"/>
              <a:t>Deïsme</a:t>
            </a:r>
            <a:r>
              <a:rPr lang="nl-NL" sz="1800" dirty="0" smtClean="0"/>
              <a:t>: </a:t>
            </a:r>
            <a:r>
              <a:rPr lang="nl-NL" sz="1800" dirty="0"/>
              <a:t>God heeft de wereld geschapen </a:t>
            </a:r>
            <a:r>
              <a:rPr lang="nl-NL" sz="1800" dirty="0" smtClean="0"/>
              <a:t>als</a:t>
            </a:r>
          </a:p>
          <a:p>
            <a:pPr marL="0" indent="0">
              <a:buNone/>
            </a:pPr>
            <a:r>
              <a:rPr lang="nl-NL" sz="1800" dirty="0" smtClean="0"/>
              <a:t>een </a:t>
            </a:r>
            <a:r>
              <a:rPr lang="nl-NL" sz="1800" dirty="0"/>
              <a:t>soort horlogemaker een horloge, maar </a:t>
            </a:r>
            <a:endParaRPr lang="nl-NL" sz="1800" dirty="0" smtClean="0"/>
          </a:p>
          <a:p>
            <a:pPr marL="0" indent="0">
              <a:buNone/>
            </a:pPr>
            <a:r>
              <a:rPr lang="nl-NL" sz="1800" dirty="0" smtClean="0"/>
              <a:t>dat </a:t>
            </a:r>
            <a:r>
              <a:rPr lang="nl-NL" sz="1800" dirty="0"/>
              <a:t>horloge loopt daarna </a:t>
            </a:r>
            <a:r>
              <a:rPr lang="nl-NL" sz="1800" dirty="0" smtClean="0"/>
              <a:t>zelfstandig en heeft</a:t>
            </a:r>
          </a:p>
          <a:p>
            <a:pPr marL="0" indent="0">
              <a:buNone/>
            </a:pPr>
            <a:r>
              <a:rPr lang="nl-NL" sz="1800" dirty="0" smtClean="0"/>
              <a:t>de </a:t>
            </a:r>
            <a:r>
              <a:rPr lang="nl-NL" sz="1800" dirty="0"/>
              <a:t>horlogemaker niet meer nodig. </a:t>
            </a:r>
            <a:endParaRPr lang="nl-NL" sz="1800" dirty="0" smtClean="0"/>
          </a:p>
          <a:p>
            <a:pPr marL="0" indent="0">
              <a:buNone/>
            </a:pPr>
            <a:r>
              <a:rPr lang="nl-NL" sz="1800" dirty="0" smtClean="0"/>
              <a:t>God </a:t>
            </a:r>
            <a:r>
              <a:rPr lang="nl-NL" sz="1800" dirty="0"/>
              <a:t>bemoeit zich daarna niet meer met de </a:t>
            </a:r>
            <a:endParaRPr lang="nl-NL" sz="1800" dirty="0" smtClean="0"/>
          </a:p>
          <a:p>
            <a:pPr marL="0" indent="0">
              <a:buNone/>
            </a:pPr>
            <a:r>
              <a:rPr lang="nl-NL" sz="1800" dirty="0" smtClean="0"/>
              <a:t>wereld</a:t>
            </a:r>
            <a:r>
              <a:rPr lang="nl-NL" sz="1800" dirty="0"/>
              <a:t>.</a:t>
            </a:r>
          </a:p>
          <a:p>
            <a:pPr marL="0" indent="0">
              <a:buNone/>
            </a:pPr>
            <a:r>
              <a:rPr lang="nl-NL" sz="1800" dirty="0" smtClean="0"/>
              <a:t>Deïsme </a:t>
            </a:r>
            <a:r>
              <a:rPr lang="nl-NL" sz="1800" dirty="0"/>
              <a:t>staat daarmee tegenover </a:t>
            </a:r>
            <a:r>
              <a:rPr lang="nl-NL" sz="1800" b="1" dirty="0" smtClean="0"/>
              <a:t>Theïsme</a:t>
            </a:r>
            <a:r>
              <a:rPr lang="nl-NL" sz="1800" dirty="0"/>
              <a:t>, </a:t>
            </a:r>
            <a:endParaRPr lang="nl-NL" sz="1800" dirty="0" smtClean="0"/>
          </a:p>
          <a:p>
            <a:pPr marL="0" indent="0">
              <a:buNone/>
            </a:pPr>
            <a:r>
              <a:rPr lang="nl-NL" sz="1800" dirty="0" smtClean="0"/>
              <a:t>dat </a:t>
            </a:r>
            <a:r>
              <a:rPr lang="nl-NL" sz="1800" dirty="0"/>
              <a:t>juist uitgaat van een voortdurende </a:t>
            </a:r>
            <a:endParaRPr lang="nl-NL" sz="1800" dirty="0" smtClean="0"/>
          </a:p>
          <a:p>
            <a:pPr marL="0" indent="0">
              <a:buNone/>
            </a:pPr>
            <a:r>
              <a:rPr lang="nl-NL" sz="1800" dirty="0" smtClean="0"/>
              <a:t>bemoeienis </a:t>
            </a:r>
            <a:r>
              <a:rPr lang="nl-NL" sz="1800" dirty="0"/>
              <a:t>van God met de wereld.</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nl-NL"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196752"/>
            <a:ext cx="3888432"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4666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fontScale="70000" lnSpcReduction="20000"/>
          </a:bodyPr>
          <a:lstStyle/>
          <a:p>
            <a:pPr marL="0" indent="0">
              <a:buNone/>
            </a:pPr>
            <a:r>
              <a:rPr lang="nl-NL" dirty="0"/>
              <a:t>Het deïsme neemt uitdrukkelijk afscheid van de geopenbaarde godsdienst en kan godsdienst enkel nog denken binnen de grenzen van de rede</a:t>
            </a:r>
            <a:r>
              <a:rPr lang="nl-NL" dirty="0" smtClean="0"/>
              <a:t>.</a:t>
            </a:r>
          </a:p>
          <a:p>
            <a:pPr marL="0" indent="0">
              <a:buNone/>
            </a:pPr>
            <a:endParaRPr lang="nl-NL" dirty="0" smtClean="0"/>
          </a:p>
          <a:p>
            <a:pPr marL="0" indent="0">
              <a:buNone/>
            </a:pPr>
            <a:r>
              <a:rPr lang="nl-NL" dirty="0" smtClean="0"/>
              <a:t>• </a:t>
            </a:r>
            <a:r>
              <a:rPr lang="nl-NL" b="1" dirty="0"/>
              <a:t>Weigering van religieuze autoriteiten</a:t>
            </a:r>
            <a:r>
              <a:rPr lang="nl-NL" dirty="0"/>
              <a:t>, met als keerzijde de erkenning van de persoonlijke autonomie in religieuze zaken. De persoon en de rede zelf zijn de regel van de religie. </a:t>
            </a:r>
          </a:p>
          <a:p>
            <a:pPr marL="0" indent="0">
              <a:buNone/>
            </a:pPr>
            <a:r>
              <a:rPr lang="nl-NL" dirty="0"/>
              <a:t>• </a:t>
            </a:r>
            <a:r>
              <a:rPr lang="nl-NL" b="1" dirty="0"/>
              <a:t>Verwerping van openbaring</a:t>
            </a:r>
            <a:r>
              <a:rPr lang="nl-NL" dirty="0"/>
              <a:t>, als gevolg van de verwerping van religieus gezag: deïsten kunnen niet aannemen dat God mensen of gebeurtenissen speciaal uitkiest om Gods wil kenbaar te maken, en dat dus anderen niet op gelijke wijze tot deze wil toegang hebben. </a:t>
            </a:r>
          </a:p>
          <a:p>
            <a:pPr marL="0" indent="0">
              <a:buNone/>
            </a:pPr>
            <a:r>
              <a:rPr lang="nl-NL" dirty="0"/>
              <a:t>• </a:t>
            </a:r>
            <a:r>
              <a:rPr lang="nl-NL" b="1" dirty="0"/>
              <a:t>Weigering van een interventionistische God</a:t>
            </a:r>
            <a:r>
              <a:rPr lang="nl-NL" dirty="0"/>
              <a:t>: God kan niet tegen de natuurwetten in ingrijpen in de loop van de geschiedenis; dat geloven is immers magie en gaat in tegen het redelijk geordende heelal. </a:t>
            </a:r>
          </a:p>
          <a:p>
            <a:pPr marL="0" indent="0">
              <a:buNone/>
            </a:pPr>
            <a:r>
              <a:rPr lang="nl-NL" dirty="0"/>
              <a:t>• </a:t>
            </a:r>
            <a:r>
              <a:rPr lang="nl-NL" b="1" dirty="0"/>
              <a:t>Promotie van een inclusief </a:t>
            </a:r>
            <a:r>
              <a:rPr lang="nl-NL" b="1" dirty="0" err="1"/>
              <a:t>oecumenisme</a:t>
            </a:r>
            <a:r>
              <a:rPr lang="nl-NL" b="1" dirty="0"/>
              <a:t> en religieuze tolerantie</a:t>
            </a:r>
            <a:r>
              <a:rPr lang="nl-NL" dirty="0"/>
              <a:t>: de verschillen tussen de verscheidene godsdiensten zijn slechts variaties van een meer fundamentele redelijke achterliggende godsdienst en dus geen reden tot godsdienstoorlog. </a:t>
            </a:r>
          </a:p>
        </p:txBody>
      </p:sp>
    </p:spTree>
    <p:extLst>
      <p:ext uri="{BB962C8B-B14F-4D97-AF65-F5344CB8AC3E}">
        <p14:creationId xmlns:p14="http://schemas.microsoft.com/office/powerpoint/2010/main" val="264843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lstStyle/>
          <a:p>
            <a:pPr marL="0" indent="0">
              <a:buNone/>
            </a:pPr>
            <a:r>
              <a:rPr lang="nl-NL" sz="2000" b="1" dirty="0"/>
              <a:t>Hoe ging men </a:t>
            </a:r>
            <a:r>
              <a:rPr lang="nl-NL" sz="2000" b="1" dirty="0" smtClean="0"/>
              <a:t>in </a:t>
            </a:r>
            <a:r>
              <a:rPr lang="nl-NL" sz="2000" b="1" dirty="0"/>
              <a:t>de theologie om met de ontwikkelingen in de </a:t>
            </a:r>
            <a:r>
              <a:rPr lang="nl-NL" sz="2000" b="1" dirty="0" smtClean="0"/>
              <a:t>wetenschap</a:t>
            </a:r>
          </a:p>
          <a:p>
            <a:pPr marL="0" indent="0">
              <a:buNone/>
            </a:pPr>
            <a:endParaRPr lang="nl-NL" sz="2000" b="1" dirty="0"/>
          </a:p>
          <a:p>
            <a:pPr marL="0" indent="0">
              <a:buNone/>
            </a:pPr>
            <a:r>
              <a:rPr lang="nl-NL" sz="2000" b="1" dirty="0"/>
              <a:t>Vrijzinnig (liberaal) </a:t>
            </a:r>
            <a:r>
              <a:rPr lang="nl-NL" sz="2000" b="1" dirty="0" smtClean="0"/>
              <a:t>Protestantisme</a:t>
            </a:r>
          </a:p>
          <a:p>
            <a:pPr marL="0" indent="0">
              <a:buNone/>
            </a:pPr>
            <a:r>
              <a:rPr lang="nl-NL" sz="2000" b="1" dirty="0" smtClean="0"/>
              <a:t>Modernisme</a:t>
            </a:r>
          </a:p>
          <a:p>
            <a:pPr marL="0" indent="0">
              <a:buNone/>
            </a:pPr>
            <a:r>
              <a:rPr lang="nl-NL" sz="2000" b="1" dirty="0"/>
              <a:t>Dialectische </a:t>
            </a:r>
            <a:r>
              <a:rPr lang="nl-NL" sz="2000" b="1" dirty="0" smtClean="0"/>
              <a:t>theologie</a:t>
            </a:r>
          </a:p>
          <a:p>
            <a:pPr marL="0" indent="0">
              <a:buNone/>
            </a:pPr>
            <a:r>
              <a:rPr lang="nl-NL" sz="2000" b="1" dirty="0" smtClean="0"/>
              <a:t>Evangelischen</a:t>
            </a:r>
          </a:p>
          <a:p>
            <a:pPr marL="0" indent="0">
              <a:buNone/>
            </a:pPr>
            <a:r>
              <a:rPr lang="nl-NL" sz="2000" b="1" dirty="0"/>
              <a:t>Fundamentalisme</a:t>
            </a:r>
            <a:endParaRPr lang="nl-NL" sz="2000" dirty="0"/>
          </a:p>
        </p:txBody>
      </p:sp>
    </p:spTree>
    <p:extLst>
      <p:ext uri="{BB962C8B-B14F-4D97-AF65-F5344CB8AC3E}">
        <p14:creationId xmlns:p14="http://schemas.microsoft.com/office/powerpoint/2010/main" val="754357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a:bodyPr>
          <a:lstStyle/>
          <a:p>
            <a:pPr marL="0" indent="0">
              <a:buNone/>
            </a:pPr>
            <a:r>
              <a:rPr lang="nl-NL" sz="2800" b="1" dirty="0"/>
              <a:t>Modellen en analogieën in geloof en </a:t>
            </a:r>
            <a:r>
              <a:rPr lang="nl-NL" sz="2800" b="1" dirty="0" smtClean="0"/>
              <a:t>wetenschap</a:t>
            </a:r>
          </a:p>
          <a:p>
            <a:pPr marL="0" indent="0">
              <a:buNone/>
            </a:pPr>
            <a:r>
              <a:rPr lang="nl-NL" sz="2800" dirty="0" smtClean="0"/>
              <a:t>Modellen </a:t>
            </a:r>
            <a:r>
              <a:rPr lang="nl-NL" sz="2800" dirty="0"/>
              <a:t>zijn </a:t>
            </a:r>
            <a:endParaRPr lang="nl-NL" sz="2800" b="1" dirty="0"/>
          </a:p>
          <a:p>
            <a:r>
              <a:rPr lang="nl-NL" sz="2800" dirty="0" smtClean="0"/>
              <a:t>een </a:t>
            </a:r>
            <a:r>
              <a:rPr lang="nl-NL" sz="2800" dirty="0"/>
              <a:t>hulpmiddel om over een complex verschijnsel na te denken.</a:t>
            </a:r>
          </a:p>
          <a:p>
            <a:r>
              <a:rPr lang="nl-NL" sz="2800" dirty="0" smtClean="0"/>
              <a:t>bestaan </a:t>
            </a:r>
            <a:r>
              <a:rPr lang="nl-NL" sz="2800" dirty="0"/>
              <a:t>niet echt</a:t>
            </a:r>
          </a:p>
          <a:p>
            <a:r>
              <a:rPr lang="nl-NL" sz="2800" dirty="0" smtClean="0"/>
              <a:t>er </a:t>
            </a:r>
            <a:r>
              <a:rPr lang="nl-NL" sz="2800" dirty="0"/>
              <a:t>zijn punten van overeenkomst met wat men zich voor wil stellen</a:t>
            </a:r>
          </a:p>
          <a:p>
            <a:r>
              <a:rPr lang="nl-NL" sz="2800" dirty="0" smtClean="0"/>
              <a:t>ze </a:t>
            </a:r>
            <a:r>
              <a:rPr lang="nl-NL" sz="2800" dirty="0"/>
              <a:t>vallen niet samen met wat ze voorstellen</a:t>
            </a:r>
          </a:p>
          <a:p>
            <a:r>
              <a:rPr lang="nl-NL" sz="2800" dirty="0" smtClean="0"/>
              <a:t>sommige </a:t>
            </a:r>
            <a:r>
              <a:rPr lang="nl-NL" sz="2800" dirty="0"/>
              <a:t>eigenschappen van het model voldoen niet.</a:t>
            </a:r>
          </a:p>
          <a:p>
            <a:pPr marL="0" indent="0">
              <a:buNone/>
            </a:pPr>
            <a:endParaRPr lang="nl-NL" sz="2800" dirty="0"/>
          </a:p>
        </p:txBody>
      </p:sp>
    </p:spTree>
    <p:extLst>
      <p:ext uri="{BB962C8B-B14F-4D97-AF65-F5344CB8AC3E}">
        <p14:creationId xmlns:p14="http://schemas.microsoft.com/office/powerpoint/2010/main" val="397951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6192688"/>
          </a:xfrm>
        </p:spPr>
        <p:txBody>
          <a:bodyPr>
            <a:normAutofit/>
          </a:bodyPr>
          <a:lstStyle/>
          <a:p>
            <a:pPr marL="0" indent="0">
              <a:buNone/>
            </a:pPr>
            <a:r>
              <a:rPr lang="nl-NL" sz="2400" b="1" dirty="0" smtClean="0"/>
              <a:t>Modellen in het geloof: Analogieën, beelden of metaforen</a:t>
            </a:r>
          </a:p>
          <a:p>
            <a:pPr marL="0" indent="0">
              <a:buNone/>
            </a:pPr>
            <a:endParaRPr lang="nl-NL" sz="2800" b="1" dirty="0"/>
          </a:p>
          <a:p>
            <a:pPr marL="0" indent="0">
              <a:buNone/>
            </a:pPr>
            <a:r>
              <a:rPr lang="nl-NL" sz="2800" dirty="0" smtClean="0"/>
              <a:t>B.v.:  God is onze Vader</a:t>
            </a:r>
          </a:p>
          <a:p>
            <a:pPr marL="0" indent="0">
              <a:buNone/>
            </a:pPr>
            <a:r>
              <a:rPr lang="nl-NL" sz="2800" dirty="0" smtClean="0"/>
              <a:t>Analogie is:	- </a:t>
            </a:r>
            <a:r>
              <a:rPr lang="nl-NL" sz="2800" dirty="0"/>
              <a:t>God zorgt voor ons</a:t>
            </a:r>
          </a:p>
          <a:p>
            <a:pPr marL="0" indent="0">
              <a:buNone/>
            </a:pPr>
            <a:r>
              <a:rPr lang="nl-NL" sz="2800" dirty="0" smtClean="0"/>
              <a:t> </a:t>
            </a:r>
            <a:r>
              <a:rPr lang="nl-NL" sz="2800" dirty="0"/>
              <a:t>	</a:t>
            </a:r>
            <a:r>
              <a:rPr lang="nl-NL" sz="2800" dirty="0" smtClean="0"/>
              <a:t>	- </a:t>
            </a:r>
            <a:r>
              <a:rPr lang="nl-NL" sz="2800" dirty="0"/>
              <a:t>God is de oorsprong van ons bestaan</a:t>
            </a:r>
          </a:p>
          <a:p>
            <a:pPr marL="0" indent="0">
              <a:buNone/>
            </a:pPr>
            <a:r>
              <a:rPr lang="nl-NL" sz="2800" dirty="0" smtClean="0"/>
              <a:t>		- </a:t>
            </a:r>
            <a:r>
              <a:rPr lang="nl-NL" sz="2800" dirty="0"/>
              <a:t>God heeft gezag over ons</a:t>
            </a:r>
          </a:p>
          <a:p>
            <a:pPr marL="0" indent="0">
              <a:buNone/>
            </a:pPr>
            <a:r>
              <a:rPr lang="nl-NL" sz="2800" dirty="0"/>
              <a:t>maar niet:	</a:t>
            </a:r>
            <a:r>
              <a:rPr lang="nl-NL" sz="2800" dirty="0" smtClean="0"/>
              <a:t>- </a:t>
            </a:r>
            <a:r>
              <a:rPr lang="nl-NL" sz="2800" dirty="0"/>
              <a:t>God is een mens</a:t>
            </a:r>
          </a:p>
          <a:p>
            <a:pPr marL="0" indent="0">
              <a:buNone/>
            </a:pPr>
            <a:r>
              <a:rPr lang="nl-NL" sz="2800" dirty="0"/>
              <a:t>		</a:t>
            </a:r>
            <a:r>
              <a:rPr lang="nl-NL" sz="2800" dirty="0" smtClean="0"/>
              <a:t>- </a:t>
            </a:r>
            <a:r>
              <a:rPr lang="nl-NL" sz="2800" dirty="0"/>
              <a:t>God heeft een vrouw</a:t>
            </a:r>
          </a:p>
          <a:p>
            <a:pPr marL="0" indent="0">
              <a:buNone/>
            </a:pPr>
            <a:r>
              <a:rPr lang="nl-NL" sz="2800" dirty="0"/>
              <a:t>		</a:t>
            </a:r>
            <a:r>
              <a:rPr lang="nl-NL" sz="2800" dirty="0" smtClean="0"/>
              <a:t>- </a:t>
            </a:r>
            <a:r>
              <a:rPr lang="nl-NL" sz="2800" dirty="0"/>
              <a:t>God is een man</a:t>
            </a:r>
          </a:p>
          <a:p>
            <a:pPr marL="0" indent="0">
              <a:buNone/>
            </a:pPr>
            <a:r>
              <a:rPr lang="nl-NL" sz="2800" dirty="0"/>
              <a:t>Analogieën en metaforen moeten geïnterpreteerd worden, schieten altijd te kort, welke aspecten gelden wel en welke niet?</a:t>
            </a:r>
          </a:p>
          <a:p>
            <a:pPr marL="0" indent="0">
              <a:buNone/>
            </a:pPr>
            <a:endParaRPr lang="nl-NL" sz="2800" dirty="0"/>
          </a:p>
        </p:txBody>
      </p:sp>
    </p:spTree>
    <p:extLst>
      <p:ext uri="{BB962C8B-B14F-4D97-AF65-F5344CB8AC3E}">
        <p14:creationId xmlns:p14="http://schemas.microsoft.com/office/powerpoint/2010/main" val="316906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a:bodyPr>
          <a:lstStyle/>
          <a:p>
            <a:pPr marL="0" indent="0">
              <a:buNone/>
            </a:pPr>
            <a:r>
              <a:rPr lang="nl-NL" sz="2800" b="1" dirty="0" smtClean="0"/>
              <a:t>Conflict tussen geloof en wetenschap</a:t>
            </a:r>
          </a:p>
          <a:p>
            <a:pPr marL="0" indent="0">
              <a:buNone/>
            </a:pPr>
            <a:endParaRPr lang="nl-NL" sz="2800" b="1" dirty="0"/>
          </a:p>
          <a:p>
            <a:pPr marL="0" indent="0">
              <a:buNone/>
            </a:pPr>
            <a:r>
              <a:rPr lang="nl-NL" sz="2800" b="1" dirty="0" smtClean="0"/>
              <a:t>Positivisme</a:t>
            </a:r>
            <a:r>
              <a:rPr lang="nl-NL" sz="2800" dirty="0" smtClean="0"/>
              <a:t> - Auguste </a:t>
            </a:r>
            <a:r>
              <a:rPr lang="nl-NL" sz="2800" dirty="0" err="1" smtClean="0"/>
              <a:t>Comte</a:t>
            </a:r>
            <a:r>
              <a:rPr lang="nl-NL" sz="2800" dirty="0" smtClean="0"/>
              <a:t>, Wittgenstein</a:t>
            </a:r>
          </a:p>
          <a:p>
            <a:pPr marL="0" indent="0">
              <a:buNone/>
            </a:pPr>
            <a:r>
              <a:rPr lang="nl-NL" sz="2800" b="1" dirty="0" smtClean="0"/>
              <a:t>Sciëntisme</a:t>
            </a:r>
            <a:r>
              <a:rPr lang="nl-NL" sz="2800" dirty="0" smtClean="0"/>
              <a:t> – Richard </a:t>
            </a:r>
            <a:r>
              <a:rPr lang="nl-NL" sz="2800" dirty="0" err="1" smtClean="0"/>
              <a:t>Dawkins</a:t>
            </a:r>
            <a:endParaRPr lang="nl-NL" sz="2800" dirty="0" smtClean="0"/>
          </a:p>
          <a:p>
            <a:pPr marL="0" indent="0">
              <a:buNone/>
            </a:pPr>
            <a:endParaRPr lang="nl-NL" sz="2800" b="1" dirty="0" smtClean="0"/>
          </a:p>
          <a:p>
            <a:pPr marL="0" indent="0">
              <a:buNone/>
            </a:pPr>
            <a:r>
              <a:rPr lang="nl-NL" sz="2800" b="1" dirty="0" smtClean="0"/>
              <a:t>God als projectie </a:t>
            </a:r>
            <a:r>
              <a:rPr lang="nl-NL" sz="2800" dirty="0" smtClean="0"/>
              <a:t>– </a:t>
            </a:r>
            <a:r>
              <a:rPr lang="nl-NL" sz="2800" dirty="0" err="1" smtClean="0"/>
              <a:t>Feuerbach</a:t>
            </a:r>
            <a:r>
              <a:rPr lang="nl-NL" sz="2800" dirty="0" smtClean="0"/>
              <a:t>, Marx en Freud</a:t>
            </a:r>
          </a:p>
          <a:p>
            <a:pPr marL="0" indent="0">
              <a:buNone/>
            </a:pPr>
            <a:endParaRPr lang="nl-NL" sz="2800" b="1" dirty="0" smtClean="0"/>
          </a:p>
          <a:p>
            <a:pPr marL="0" indent="0">
              <a:buNone/>
            </a:pPr>
            <a:r>
              <a:rPr lang="nl-NL" sz="2800" b="1" dirty="0" smtClean="0"/>
              <a:t>Creationisme</a:t>
            </a:r>
            <a:r>
              <a:rPr lang="nl-NL" sz="2800" dirty="0"/>
              <a:t>	</a:t>
            </a:r>
            <a:r>
              <a:rPr lang="nl-NL" sz="2800" dirty="0" smtClean="0"/>
              <a:t>– jonge aarde creationisme</a:t>
            </a:r>
          </a:p>
          <a:p>
            <a:pPr marL="0" indent="0">
              <a:buNone/>
            </a:pPr>
            <a:r>
              <a:rPr lang="nl-NL" sz="2800" b="1" dirty="0"/>
              <a:t>	</a:t>
            </a:r>
            <a:r>
              <a:rPr lang="nl-NL" sz="2800" b="1" dirty="0" smtClean="0"/>
              <a:t>		</a:t>
            </a:r>
            <a:r>
              <a:rPr lang="nl-NL" sz="2800" dirty="0" smtClean="0"/>
              <a:t>- oude aarde creationisme</a:t>
            </a:r>
            <a:endParaRPr lang="nl-NL" sz="2800" dirty="0"/>
          </a:p>
        </p:txBody>
      </p:sp>
    </p:spTree>
    <p:extLst>
      <p:ext uri="{BB962C8B-B14F-4D97-AF65-F5344CB8AC3E}">
        <p14:creationId xmlns:p14="http://schemas.microsoft.com/office/powerpoint/2010/main" val="3219277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lnSpcReduction="10000"/>
          </a:bodyPr>
          <a:lstStyle/>
          <a:p>
            <a:pPr marL="0" indent="0">
              <a:buNone/>
            </a:pPr>
            <a:r>
              <a:rPr lang="nl-NL" sz="2000" b="1" dirty="0"/>
              <a:t>Het kloofmodel: geloof en wetenschap hebben niets met elkaar te </a:t>
            </a:r>
            <a:r>
              <a:rPr lang="nl-NL" sz="2000" b="1" dirty="0" smtClean="0"/>
              <a:t>maken</a:t>
            </a:r>
          </a:p>
          <a:p>
            <a:pPr marL="0" indent="0">
              <a:buNone/>
            </a:pPr>
            <a:endParaRPr lang="nl-NL" sz="2000" b="1" dirty="0"/>
          </a:p>
          <a:p>
            <a:pPr marL="0" indent="0">
              <a:buNone/>
            </a:pPr>
            <a:r>
              <a:rPr lang="nl-NL" sz="2000" dirty="0" smtClean="0"/>
              <a:t>Beschrijvende taal is cognitief </a:t>
            </a:r>
          </a:p>
          <a:p>
            <a:pPr marL="0" indent="0">
              <a:buNone/>
            </a:pPr>
            <a:r>
              <a:rPr lang="nl-NL" sz="2000" dirty="0" smtClean="0"/>
              <a:t>Religieuze taal gaat over onze beleving van de werkelijkheid</a:t>
            </a:r>
          </a:p>
          <a:p>
            <a:pPr marL="0" indent="0">
              <a:buNone/>
            </a:pPr>
            <a:endParaRPr lang="nl-NL" sz="2000" dirty="0"/>
          </a:p>
          <a:p>
            <a:pPr marL="0" indent="0">
              <a:buNone/>
            </a:pPr>
            <a:r>
              <a:rPr lang="nl-NL" sz="2000" dirty="0"/>
              <a:t>Conflicten tussen geloof en wetenschap ontstaan wanneer religie en wetenschap hun eigen uiteenzettingen verkeerd inschatten met betrekking tot hun domein, reikwijdte, taal en </a:t>
            </a:r>
            <a:r>
              <a:rPr lang="nl-NL" sz="2000" dirty="0" smtClean="0"/>
              <a:t>rationaliteit.</a:t>
            </a:r>
          </a:p>
          <a:p>
            <a:pPr marL="0" indent="0">
              <a:buNone/>
            </a:pPr>
            <a:endParaRPr lang="nl-NL" sz="2000" dirty="0" smtClean="0"/>
          </a:p>
          <a:p>
            <a:pPr marL="0" indent="0">
              <a:buNone/>
            </a:pPr>
            <a:r>
              <a:rPr lang="nl-NL" sz="2000" dirty="0" smtClean="0"/>
              <a:t>Herman </a:t>
            </a:r>
            <a:r>
              <a:rPr lang="nl-NL" sz="2000" dirty="0"/>
              <a:t>De </a:t>
            </a:r>
            <a:r>
              <a:rPr lang="nl-NL" sz="2000" dirty="0" smtClean="0"/>
              <a:t>Dijn: </a:t>
            </a:r>
          </a:p>
          <a:p>
            <a:pPr marL="0" indent="0">
              <a:buNone/>
            </a:pPr>
            <a:r>
              <a:rPr lang="nl-NL" sz="2000" b="1" dirty="0" smtClean="0"/>
              <a:t>Wetenschappelijke </a:t>
            </a:r>
            <a:r>
              <a:rPr lang="nl-NL" sz="2000" b="1" dirty="0"/>
              <a:t>kennis</a:t>
            </a:r>
            <a:r>
              <a:rPr lang="nl-NL" sz="2000" dirty="0"/>
              <a:t> </a:t>
            </a:r>
            <a:r>
              <a:rPr lang="nl-NL" sz="2000" dirty="0" smtClean="0"/>
              <a:t>is </a:t>
            </a:r>
            <a:r>
              <a:rPr lang="nl-NL" sz="2000" dirty="0"/>
              <a:t>een weten dat overeenkomt met de werkelijkheid, waarbij deze overeenkomst niet toevallig is, maar op empirisch-methodische wijze aantoonbaar. </a:t>
            </a:r>
            <a:endParaRPr lang="nl-NL" sz="2000" dirty="0" smtClean="0"/>
          </a:p>
          <a:p>
            <a:pPr marL="0" indent="0">
              <a:buNone/>
            </a:pPr>
            <a:r>
              <a:rPr lang="nl-NL" sz="2000" b="1" dirty="0" smtClean="0"/>
              <a:t>Zingeving </a:t>
            </a:r>
            <a:r>
              <a:rPr lang="nl-NL" sz="2000" dirty="0"/>
              <a:t>is eerst en vooral een praxis, een vertrouwd zijn met waarden en </a:t>
            </a:r>
            <a:r>
              <a:rPr lang="nl-NL" sz="2000" dirty="0" smtClean="0"/>
              <a:t>houdingen</a:t>
            </a:r>
            <a:r>
              <a:rPr lang="nl-NL" sz="2000" dirty="0"/>
              <a:t>, een beleven van zin en </a:t>
            </a:r>
            <a:r>
              <a:rPr lang="nl-NL" sz="2000" dirty="0" smtClean="0"/>
              <a:t>traditie.</a:t>
            </a:r>
          </a:p>
          <a:p>
            <a:pPr marL="0" indent="0">
              <a:buNone/>
            </a:pPr>
            <a:r>
              <a:rPr lang="nl-NL" sz="2000" dirty="0" smtClean="0"/>
              <a:t>De </a:t>
            </a:r>
            <a:r>
              <a:rPr lang="nl-NL" sz="2000" dirty="0"/>
              <a:t>wetenschap gaat over te ontraadselen problemen, de godsdienst over een te respecteren mysterie. </a:t>
            </a:r>
          </a:p>
        </p:txBody>
      </p:sp>
    </p:spTree>
    <p:extLst>
      <p:ext uri="{BB962C8B-B14F-4D97-AF65-F5344CB8AC3E}">
        <p14:creationId xmlns:p14="http://schemas.microsoft.com/office/powerpoint/2010/main" val="7217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600" dirty="0" smtClean="0"/>
              <a:t>Zijn geloof en wetenschap verenigbaar?</a:t>
            </a:r>
            <a:endParaRPr lang="nl-NL" sz="3600" dirty="0"/>
          </a:p>
        </p:txBody>
      </p:sp>
      <p:sp>
        <p:nvSpPr>
          <p:cNvPr id="3" name="Tijdelijke aanduiding voor inhoud 2"/>
          <p:cNvSpPr>
            <a:spLocks noGrp="1"/>
          </p:cNvSpPr>
          <p:nvPr>
            <p:ph idx="1"/>
          </p:nvPr>
        </p:nvSpPr>
        <p:spPr>
          <a:xfrm>
            <a:off x="457200" y="908720"/>
            <a:ext cx="8229600" cy="5217443"/>
          </a:xfrm>
        </p:spPr>
        <p:txBody>
          <a:bodyPr/>
          <a:lstStyle/>
          <a:p>
            <a:pPr marL="0" indent="0">
              <a:buNone/>
            </a:pPr>
            <a:r>
              <a:rPr lang="nl-NL" sz="2800" dirty="0" smtClean="0"/>
              <a:t>Werner Heisenberg</a:t>
            </a:r>
            <a:endParaRPr lang="nl-NL" sz="2800" b="1" dirty="0"/>
          </a:p>
          <a:p>
            <a:pPr marL="0" indent="0">
              <a:buNone/>
            </a:pPr>
            <a:r>
              <a:rPr lang="nl-NL" sz="1800" dirty="0"/>
              <a:t>“De eerste slok uit de beker der natuurwetenschap maakt atheïstisch, maar op de bodem wacht God</a:t>
            </a:r>
            <a:r>
              <a:rPr lang="nl-NL" sz="1800" dirty="0" smtClean="0"/>
              <a:t>.”</a:t>
            </a:r>
          </a:p>
          <a:p>
            <a:pPr marL="0" indent="0">
              <a:buNone/>
            </a:pPr>
            <a:r>
              <a:rPr lang="nl-NL" sz="2800" dirty="0" smtClean="0"/>
              <a:t>Stephen </a:t>
            </a:r>
            <a:r>
              <a:rPr lang="nl-NL" sz="2800" dirty="0" err="1" smtClean="0"/>
              <a:t>Hawking</a:t>
            </a:r>
            <a:endParaRPr lang="nl-NL" sz="2800" dirty="0" smtClean="0"/>
          </a:p>
          <a:p>
            <a:pPr marL="0" indent="0">
              <a:buNone/>
            </a:pPr>
            <a:r>
              <a:rPr lang="nl-NL" sz="1800" dirty="0" smtClean="0"/>
              <a:t>“Als we eenmaal de theorie van alles hebben ontwikkeld, kennen we de Geest van God.”</a:t>
            </a:r>
          </a:p>
        </p:txBody>
      </p:sp>
      <p:pic>
        <p:nvPicPr>
          <p:cNvPr id="1027" name="Picture 3" descr="C:\Users\Henk van Dijk\Desktop\Stephen_Hawking_Based_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140968"/>
            <a:ext cx="4752528"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304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76672"/>
            <a:ext cx="8229600" cy="5649491"/>
          </a:xfrm>
        </p:spPr>
        <p:txBody>
          <a:bodyPr>
            <a:normAutofit/>
          </a:bodyPr>
          <a:lstStyle/>
          <a:p>
            <a:pPr marL="0" indent="0">
              <a:buNone/>
            </a:pPr>
            <a:r>
              <a:rPr lang="nl-NL" sz="1800" b="1" dirty="0"/>
              <a:t>Herman De Dijn: </a:t>
            </a:r>
          </a:p>
          <a:p>
            <a:pPr marL="0" indent="0">
              <a:buNone/>
            </a:pPr>
            <a:endParaRPr lang="nl-NL" sz="1800" dirty="0"/>
          </a:p>
          <a:p>
            <a:pPr marL="0" indent="0">
              <a:buNone/>
            </a:pPr>
            <a:r>
              <a:rPr lang="nl-NL" sz="1800" dirty="0" smtClean="0"/>
              <a:t>Cognitieve </a:t>
            </a:r>
            <a:r>
              <a:rPr lang="nl-NL" sz="1800" b="1" dirty="0" smtClean="0"/>
              <a:t>rationaliteit</a:t>
            </a:r>
            <a:r>
              <a:rPr lang="nl-NL" sz="1800" dirty="0" smtClean="0"/>
              <a:t>: De werkelijkheid is een raadsel dat ontsluierd moet worden</a:t>
            </a:r>
          </a:p>
          <a:p>
            <a:pPr marL="0" indent="0">
              <a:buNone/>
            </a:pPr>
            <a:r>
              <a:rPr lang="nl-NL" sz="1800" dirty="0" smtClean="0"/>
              <a:t>Niet cognitieve </a:t>
            </a:r>
            <a:r>
              <a:rPr lang="nl-NL" sz="1800" b="1" dirty="0" smtClean="0"/>
              <a:t>redelijkheid:</a:t>
            </a:r>
            <a:r>
              <a:rPr lang="nl-NL" sz="1800" dirty="0" smtClean="0"/>
              <a:t>  De werkelijkheid is een mysterie dat zich aan ons 			begripsvermogen onttrekt</a:t>
            </a:r>
          </a:p>
          <a:p>
            <a:pPr marL="0" indent="0">
              <a:buNone/>
            </a:pPr>
            <a:endParaRPr lang="nl-NL" sz="1800" b="1" dirty="0"/>
          </a:p>
          <a:p>
            <a:pPr marL="0" indent="0">
              <a:buNone/>
            </a:pPr>
            <a:r>
              <a:rPr lang="nl-NL" sz="1800" dirty="0"/>
              <a:t>H</a:t>
            </a:r>
            <a:r>
              <a:rPr lang="nl-NL" sz="1800" dirty="0" smtClean="0"/>
              <a:t>et is mogelijk </a:t>
            </a:r>
            <a:r>
              <a:rPr lang="nl-NL" sz="1800" dirty="0"/>
              <a:t>noch wenselijk </a:t>
            </a:r>
            <a:r>
              <a:rPr lang="nl-NL" sz="1800" dirty="0" smtClean="0"/>
              <a:t>een </a:t>
            </a:r>
            <a:r>
              <a:rPr lang="nl-NL" sz="1800" dirty="0"/>
              <a:t>verzoening of integratie te bewerkstelligen tussen kennis en zingeving, tussen wetenschap en leven: de tegenstelling tussen zingeving en wetenschap is geen tegenstelling tussen conflicterende theorieën</a:t>
            </a:r>
            <a:endParaRPr lang="nl-NL" sz="1800" b="1" dirty="0"/>
          </a:p>
        </p:txBody>
      </p:sp>
    </p:spTree>
    <p:extLst>
      <p:ext uri="{BB962C8B-B14F-4D97-AF65-F5344CB8AC3E}">
        <p14:creationId xmlns:p14="http://schemas.microsoft.com/office/powerpoint/2010/main" val="1979103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lstStyle/>
          <a:p>
            <a:pPr marL="0" indent="0">
              <a:buNone/>
            </a:pPr>
            <a:r>
              <a:rPr lang="nl-NL" b="1" dirty="0" smtClean="0"/>
              <a:t>Het differentiemodel</a:t>
            </a:r>
          </a:p>
          <a:p>
            <a:pPr marL="0" indent="0">
              <a:buNone/>
            </a:pPr>
            <a:endParaRPr lang="nl-NL" b="1" dirty="0" smtClean="0"/>
          </a:p>
          <a:p>
            <a:pPr marL="0" indent="0">
              <a:buNone/>
            </a:pPr>
            <a:r>
              <a:rPr lang="nl-NL" sz="1800" dirty="0" smtClean="0"/>
              <a:t>Ook </a:t>
            </a:r>
            <a:r>
              <a:rPr lang="nl-NL" sz="1800" dirty="0"/>
              <a:t>al is er geen directe band tussen beide taalregisters – en is er geen overkoepelende taal waarin zowel religie als wetenschap over de werkelijkheid spreken –, het is wel </a:t>
            </a:r>
            <a:r>
              <a:rPr lang="nl-NL" sz="1800" b="1" dirty="0"/>
              <a:t>‘dezelfde werkelijkheid’</a:t>
            </a:r>
            <a:r>
              <a:rPr lang="nl-NL" sz="1800" dirty="0"/>
              <a:t> die we kennen en waarin we </a:t>
            </a:r>
            <a:r>
              <a:rPr lang="nl-NL" sz="1800" dirty="0" smtClean="0"/>
              <a:t>leven.</a:t>
            </a:r>
          </a:p>
          <a:p>
            <a:pPr marL="0" indent="0">
              <a:buNone/>
            </a:pPr>
            <a:endParaRPr lang="nl-NL" sz="1800" b="1" dirty="0"/>
          </a:p>
          <a:p>
            <a:pPr marL="0" indent="0">
              <a:buNone/>
            </a:pPr>
            <a:r>
              <a:rPr lang="nl-NL" sz="1800" b="1" dirty="0"/>
              <a:t>Kritiek van de kant van het </a:t>
            </a:r>
            <a:r>
              <a:rPr lang="nl-NL" sz="1800" b="1" dirty="0" smtClean="0"/>
              <a:t>geloof</a:t>
            </a:r>
          </a:p>
          <a:p>
            <a:pPr marL="0" indent="0">
              <a:buNone/>
            </a:pPr>
            <a:endParaRPr lang="nl-NL" sz="1800" b="1" dirty="0"/>
          </a:p>
          <a:p>
            <a:pPr marL="0" indent="0">
              <a:buNone/>
            </a:pPr>
            <a:r>
              <a:rPr lang="nl-NL" sz="1800" b="1" dirty="0"/>
              <a:t>Kritiek van de zijde van de </a:t>
            </a:r>
            <a:r>
              <a:rPr lang="nl-NL" sz="1800" b="1" dirty="0" smtClean="0"/>
              <a:t>wetenschappen </a:t>
            </a:r>
            <a:r>
              <a:rPr lang="nl-NL" sz="1800" dirty="0" smtClean="0"/>
              <a:t>-	Thomas Kuhn, Verschuiving van 					paradigma’s als bekeringservaring</a:t>
            </a:r>
            <a:endParaRPr lang="nl-NL" sz="1800" b="1" dirty="0"/>
          </a:p>
        </p:txBody>
      </p:sp>
    </p:spTree>
    <p:extLst>
      <p:ext uri="{BB962C8B-B14F-4D97-AF65-F5344CB8AC3E}">
        <p14:creationId xmlns:p14="http://schemas.microsoft.com/office/powerpoint/2010/main" val="4131765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260648"/>
            <a:ext cx="8229600" cy="5865515"/>
          </a:xfrm>
        </p:spPr>
        <p:txBody>
          <a:bodyPr>
            <a:normAutofit/>
          </a:bodyPr>
          <a:lstStyle/>
          <a:p>
            <a:pPr marL="0" indent="0">
              <a:buNone/>
            </a:pPr>
            <a:r>
              <a:rPr lang="nl-NL" sz="2800" b="1" dirty="0" smtClean="0"/>
              <a:t>Voorwaarden voor een dialoog</a:t>
            </a:r>
          </a:p>
          <a:p>
            <a:pPr marL="0" indent="0">
              <a:buNone/>
            </a:pPr>
            <a:endParaRPr lang="nl-NL" sz="2800" b="1" dirty="0"/>
          </a:p>
          <a:p>
            <a:pPr marL="0" indent="0">
              <a:buNone/>
            </a:pPr>
            <a:r>
              <a:rPr lang="nl-NL" sz="1800" dirty="0" smtClean="0"/>
              <a:t>- Respect </a:t>
            </a:r>
            <a:r>
              <a:rPr lang="nl-NL" sz="1800" dirty="0"/>
              <a:t>opbrengen voor het type logica dat aan de grondslag ligt van het wetenschappelijk spreken enerzijds en het discours van de zingeving </a:t>
            </a:r>
            <a:r>
              <a:rPr lang="nl-NL" sz="1800" dirty="0" smtClean="0"/>
              <a:t>anderzijds</a:t>
            </a:r>
          </a:p>
          <a:p>
            <a:pPr marL="0" indent="0">
              <a:buNone/>
            </a:pPr>
            <a:endParaRPr lang="nl-NL" sz="1800" b="1" dirty="0"/>
          </a:p>
          <a:p>
            <a:pPr marL="0" indent="0">
              <a:buNone/>
            </a:pPr>
            <a:r>
              <a:rPr lang="nl-NL" sz="1800" dirty="0" smtClean="0"/>
              <a:t>- In </a:t>
            </a:r>
            <a:r>
              <a:rPr lang="nl-NL" sz="1800" dirty="0"/>
              <a:t>rekening brengen dat het taalspel, het vocabulaire en de wijze van spreken van beide grondig verschilt, en dat misverstanden en conflicten starten wanneer dit niet gezien </a:t>
            </a:r>
            <a:r>
              <a:rPr lang="nl-NL" sz="1800" dirty="0" smtClean="0"/>
              <a:t>wordt</a:t>
            </a:r>
          </a:p>
          <a:p>
            <a:pPr marL="0" indent="0">
              <a:buNone/>
            </a:pPr>
            <a:endParaRPr lang="nl-NL" sz="1800" b="1" dirty="0"/>
          </a:p>
          <a:p>
            <a:pPr marL="0" indent="0">
              <a:buNone/>
            </a:pPr>
            <a:r>
              <a:rPr lang="nl-NL" sz="1800" dirty="0" smtClean="0"/>
              <a:t>- De </a:t>
            </a:r>
            <a:r>
              <a:rPr lang="nl-NL" sz="1800" dirty="0"/>
              <a:t>conclusies van het andere discours niet onmiddellijk dienstbaar maken (of afwijzen) vanuit het eigen discours</a:t>
            </a:r>
            <a:endParaRPr lang="nl-NL" sz="1800" b="1" dirty="0" smtClean="0"/>
          </a:p>
        </p:txBody>
      </p:sp>
    </p:spTree>
    <p:extLst>
      <p:ext uri="{BB962C8B-B14F-4D97-AF65-F5344CB8AC3E}">
        <p14:creationId xmlns:p14="http://schemas.microsoft.com/office/powerpoint/2010/main" val="1979844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fontScale="70000" lnSpcReduction="20000"/>
          </a:bodyPr>
          <a:lstStyle/>
          <a:p>
            <a:pPr marL="0" indent="0">
              <a:buNone/>
            </a:pPr>
            <a:r>
              <a:rPr lang="nl-NL" sz="4500" b="1" dirty="0"/>
              <a:t>De dialoog vanuit de theologie beschouwd </a:t>
            </a:r>
          </a:p>
          <a:p>
            <a:pPr marL="0" indent="0">
              <a:buNone/>
            </a:pPr>
            <a:endParaRPr lang="nl-NL" dirty="0"/>
          </a:p>
          <a:p>
            <a:r>
              <a:rPr lang="nl-NL" b="1" dirty="0" smtClean="0"/>
              <a:t>Geen </a:t>
            </a:r>
            <a:r>
              <a:rPr lang="nl-NL" b="1" dirty="0"/>
              <a:t>twee-boekenmodel: </a:t>
            </a:r>
            <a:r>
              <a:rPr lang="nl-NL" dirty="0"/>
              <a:t>de theoloog die reflexief staat in een open christelijk verhaal, luistert niet in de eerste plaats naar de wetenschap om er te vinden wat het eigen verhaal bevestigt en levert zich ook niet uit aan het wetenschappelijke verhaal. </a:t>
            </a:r>
          </a:p>
          <a:p>
            <a:r>
              <a:rPr lang="nl-NL" b="1" dirty="0" smtClean="0"/>
              <a:t>Geen </a:t>
            </a:r>
            <a:r>
              <a:rPr lang="nl-NL" b="1" dirty="0"/>
              <a:t>conflictmodel:</a:t>
            </a:r>
            <a:r>
              <a:rPr lang="nl-NL" dirty="0"/>
              <a:t> hij of zij gaat de dialoog met de natuurwetenschappen aan en respecteert daarbij zoveel mogelijk de eigenheid van dit discours, door bijvoorbeeld de conclusies van het wetenschappelijke discours niet onbemiddeld dienstbaar te maken voor het eigen discours. </a:t>
            </a:r>
          </a:p>
          <a:p>
            <a:r>
              <a:rPr lang="nl-NL" b="1" dirty="0" smtClean="0"/>
              <a:t>Geen </a:t>
            </a:r>
            <a:r>
              <a:rPr lang="nl-NL" b="1" dirty="0"/>
              <a:t>kloofmodel:</a:t>
            </a:r>
            <a:r>
              <a:rPr lang="nl-NL" dirty="0"/>
              <a:t> hij of zij ziet dit discours als een uitdaging voor het eigen verhaal. Wetenschap is niet de vijand, niet de concurrent, ook niet de vreemde die voor hem of haar volstrekt irrelevant is, maar een partner in de zoektocht naar een beter begrijpen van mens en wereld, ook al spreken beide een andere taal en behoren de resultaten van deze zoektocht tot een ander discours.</a:t>
            </a:r>
          </a:p>
        </p:txBody>
      </p:sp>
    </p:spTree>
    <p:extLst>
      <p:ext uri="{BB962C8B-B14F-4D97-AF65-F5344CB8AC3E}">
        <p14:creationId xmlns:p14="http://schemas.microsoft.com/office/powerpoint/2010/main" val="2021663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lnSpcReduction="10000"/>
          </a:bodyPr>
          <a:lstStyle/>
          <a:p>
            <a:pPr marL="0" indent="0">
              <a:buNone/>
            </a:pPr>
            <a:r>
              <a:rPr lang="nl-NL" sz="2800" b="1" dirty="0" smtClean="0"/>
              <a:t>Tenslotte, </a:t>
            </a:r>
            <a:r>
              <a:rPr lang="nl-NL" sz="2800" dirty="0" smtClean="0"/>
              <a:t>het vervolg van de dialoog</a:t>
            </a:r>
          </a:p>
          <a:p>
            <a:pPr marL="0" indent="0">
              <a:buNone/>
            </a:pPr>
            <a:endParaRPr lang="nl-NL" sz="2800" b="1" dirty="0"/>
          </a:p>
          <a:p>
            <a:pPr marL="0" indent="0">
              <a:buNone/>
            </a:pPr>
            <a:r>
              <a:rPr lang="nl-NL" sz="1800" b="1" dirty="0" smtClean="0"/>
              <a:t>J. </a:t>
            </a:r>
            <a:r>
              <a:rPr lang="nl-NL" sz="1800" b="1" dirty="0" err="1" smtClean="0"/>
              <a:t>Polkinghorne</a:t>
            </a:r>
            <a:endParaRPr lang="nl-NL" sz="1800" b="1" dirty="0" smtClean="0"/>
          </a:p>
          <a:p>
            <a:pPr marL="0" indent="0">
              <a:buNone/>
            </a:pPr>
            <a:r>
              <a:rPr lang="nl-NL" sz="1800" dirty="0"/>
              <a:t>R</a:t>
            </a:r>
            <a:r>
              <a:rPr lang="nl-NL" sz="1800" dirty="0" smtClean="0"/>
              <a:t>eligie </a:t>
            </a:r>
            <a:r>
              <a:rPr lang="nl-NL" sz="1800" dirty="0"/>
              <a:t>en </a:t>
            </a:r>
            <a:r>
              <a:rPr lang="nl-NL" sz="1800" dirty="0" smtClean="0"/>
              <a:t>wetenschap hebben </a:t>
            </a:r>
            <a:r>
              <a:rPr lang="nl-NL" sz="1800" dirty="0"/>
              <a:t>ieder hun eigen kijk </a:t>
            </a:r>
            <a:r>
              <a:rPr lang="nl-NL" sz="1800" dirty="0" smtClean="0"/>
              <a:t>op </a:t>
            </a:r>
            <a:r>
              <a:rPr lang="nl-NL" sz="1800" dirty="0"/>
              <a:t>de werkelijkheid, maar </a:t>
            </a:r>
            <a:r>
              <a:rPr lang="nl-NL" sz="1800" dirty="0" smtClean="0"/>
              <a:t>deze </a:t>
            </a:r>
            <a:r>
              <a:rPr lang="nl-NL" sz="1800" dirty="0"/>
              <a:t>twee </a:t>
            </a:r>
            <a:r>
              <a:rPr lang="nl-NL" sz="1800" dirty="0" smtClean="0"/>
              <a:t>benaderingen kunnen </a:t>
            </a:r>
            <a:r>
              <a:rPr lang="nl-NL" sz="1800" dirty="0"/>
              <a:t>naast elkaar </a:t>
            </a:r>
            <a:r>
              <a:rPr lang="nl-NL" sz="1800" dirty="0" smtClean="0"/>
              <a:t>worden </a:t>
            </a:r>
            <a:r>
              <a:rPr lang="nl-NL" sz="1800" dirty="0"/>
              <a:t>gelegd om zo een beter beeld te krijgen op de waarheid. Wetenschap stelt maar een beperkt aantal vragen en moet daarom aangevuld worden met levensbeschouwing, die andere vragen stelt. </a:t>
            </a:r>
            <a:endParaRPr lang="nl-NL" sz="1800" dirty="0" smtClean="0"/>
          </a:p>
          <a:p>
            <a:pPr marL="0" indent="0">
              <a:buNone/>
            </a:pPr>
            <a:r>
              <a:rPr lang="nl-NL" sz="1800" dirty="0" smtClean="0"/>
              <a:t>Wie </a:t>
            </a:r>
            <a:r>
              <a:rPr lang="nl-NL" sz="1800" dirty="0"/>
              <a:t>zowel met een “wetenschappelijk oog” als met een “religieus oog” kijkt, ziet meer dan met één van </a:t>
            </a:r>
            <a:r>
              <a:rPr lang="nl-NL" sz="1800" dirty="0" smtClean="0"/>
              <a:t>beide. </a:t>
            </a:r>
            <a:r>
              <a:rPr lang="nl-NL" sz="1800" dirty="0"/>
              <a:t>Geen van de twee houdt zich uitsluitend bezig met ‘harde feiten’ of ‘overtuigingen’. Zowel wetenschap als godsdienst maken deel uit van het grote menselijke streven om te </a:t>
            </a:r>
            <a:r>
              <a:rPr lang="nl-NL" sz="1800" i="1" dirty="0"/>
              <a:t>begrijpen</a:t>
            </a:r>
            <a:r>
              <a:rPr lang="nl-NL" sz="1800" i="1" dirty="0" smtClean="0"/>
              <a:t>.</a:t>
            </a:r>
          </a:p>
          <a:p>
            <a:pPr marL="0" indent="0">
              <a:buNone/>
            </a:pPr>
            <a:r>
              <a:rPr lang="nl-NL" sz="1800" dirty="0"/>
              <a:t>In essentie is wetenschap niets anders dan de ‘hoe-vraag’ te stellen. Hoe komt het dat de dingen op deze manier gebeuren? Godsdienst houdt zich daarentegen hoofdzakelijk bezig met de ‘</a:t>
            </a:r>
            <a:r>
              <a:rPr lang="nl-NL" sz="1800" dirty="0" err="1"/>
              <a:t>waarom-vraag</a:t>
            </a:r>
            <a:r>
              <a:rPr lang="nl-NL" sz="1800" dirty="0" smtClean="0"/>
              <a:t>’.</a:t>
            </a:r>
          </a:p>
          <a:p>
            <a:pPr marL="0" indent="0">
              <a:buNone/>
            </a:pPr>
            <a:r>
              <a:rPr lang="nl-NL" sz="1800" dirty="0" err="1"/>
              <a:t>Polkinghorne</a:t>
            </a:r>
            <a:r>
              <a:rPr lang="nl-NL" sz="1800" dirty="0"/>
              <a:t> verwijst ook naar de ‘</a:t>
            </a:r>
            <a:r>
              <a:rPr lang="nl-NL" sz="1800" i="1" dirty="0" err="1"/>
              <a:t>finetuning</a:t>
            </a:r>
            <a:r>
              <a:rPr lang="nl-NL" sz="1800" i="1" dirty="0"/>
              <a:t>’ </a:t>
            </a:r>
            <a:r>
              <a:rPr lang="nl-NL" sz="1800" dirty="0"/>
              <a:t>van het universum (antropisch principe). Als bepaalde constanten of natuurwetten minimaal slechts minimaal anders zouden zijn, was er geen leven op aarde mogelijk gemaakt, laat staan dat de mens zich had kunnen </a:t>
            </a:r>
            <a:r>
              <a:rPr lang="nl-NL" sz="1800" dirty="0" smtClean="0"/>
              <a:t>ontwikkelen. Zulke </a:t>
            </a:r>
            <a:r>
              <a:rPr lang="nl-NL" sz="1800" dirty="0"/>
              <a:t>overwegingen dragen een basis aan voor het geloof in God. Ze leiden niet noodzakelijk tot dat geloof, maar ze zijn er wel mee in overeenstemming.</a:t>
            </a:r>
            <a:endParaRPr lang="nl-NL" sz="1800" b="1" dirty="0"/>
          </a:p>
        </p:txBody>
      </p:sp>
    </p:spTree>
    <p:extLst>
      <p:ext uri="{BB962C8B-B14F-4D97-AF65-F5344CB8AC3E}">
        <p14:creationId xmlns:p14="http://schemas.microsoft.com/office/powerpoint/2010/main" val="2748676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a:bodyPr>
          <a:lstStyle/>
          <a:p>
            <a:pPr marL="0" indent="0">
              <a:buNone/>
            </a:pPr>
            <a:r>
              <a:rPr lang="nl-NL" sz="2800" b="1" dirty="0" smtClean="0"/>
              <a:t>Teilhard de </a:t>
            </a:r>
            <a:r>
              <a:rPr lang="nl-NL" sz="2800" b="1" dirty="0" err="1" smtClean="0"/>
              <a:t>Chardin</a:t>
            </a:r>
            <a:endParaRPr lang="nl-NL" sz="2800" b="1" dirty="0" smtClean="0"/>
          </a:p>
          <a:p>
            <a:pPr marL="0" indent="0">
              <a:buNone/>
            </a:pPr>
            <a:endParaRPr lang="nl-NL" sz="2800" b="1" dirty="0"/>
          </a:p>
          <a:p>
            <a:pPr marL="0" indent="0">
              <a:buNone/>
            </a:pPr>
            <a:r>
              <a:rPr lang="nl-NL" sz="1800" dirty="0" smtClean="0"/>
              <a:t>Bij Teilhard de </a:t>
            </a:r>
            <a:r>
              <a:rPr lang="nl-NL" sz="1800" dirty="0" err="1" smtClean="0"/>
              <a:t>Chardin</a:t>
            </a:r>
            <a:r>
              <a:rPr lang="nl-NL" sz="1800" dirty="0" smtClean="0"/>
              <a:t> zijn er meer </a:t>
            </a:r>
            <a:r>
              <a:rPr lang="nl-NL" sz="1800" dirty="0"/>
              <a:t>inhoudelijke raakpunten en kunnen het </a:t>
            </a:r>
            <a:r>
              <a:rPr lang="nl-NL" sz="1800" dirty="0" smtClean="0"/>
              <a:t>wetenschappelijke </a:t>
            </a:r>
            <a:r>
              <a:rPr lang="nl-NL" sz="1800" dirty="0"/>
              <a:t>en het religieuze wereldbeeld geïntegreerd worden</a:t>
            </a:r>
            <a:r>
              <a:rPr lang="nl-NL" sz="1800" dirty="0" smtClean="0"/>
              <a:t>.</a:t>
            </a:r>
          </a:p>
          <a:p>
            <a:pPr marL="0" indent="0">
              <a:buNone/>
            </a:pPr>
            <a:r>
              <a:rPr lang="nl-NL" sz="1800" dirty="0"/>
              <a:t>in de ontwikkeling van de werkelijkheid </a:t>
            </a:r>
            <a:r>
              <a:rPr lang="nl-NL" sz="1800" dirty="0" smtClean="0"/>
              <a:t>is er een </a:t>
            </a:r>
            <a:r>
              <a:rPr lang="nl-NL" sz="1800" dirty="0"/>
              <a:t>groeiende complexiteit. Deze toename van complexe structuren is geen gevolg van een louter materieel proces, maar wordt gestuwd door een geestelijke </a:t>
            </a:r>
            <a:r>
              <a:rPr lang="nl-NL" sz="1800" dirty="0" smtClean="0"/>
              <a:t>kracht.</a:t>
            </a:r>
          </a:p>
          <a:p>
            <a:pPr marL="0" indent="0">
              <a:buNone/>
            </a:pPr>
            <a:r>
              <a:rPr lang="nl-NL" sz="1800" dirty="0"/>
              <a:t>Naast een groeiende complexiteit is er in de evolutie </a:t>
            </a:r>
            <a:r>
              <a:rPr lang="nl-NL" sz="1800" dirty="0" smtClean="0"/>
              <a:t>ook </a:t>
            </a:r>
            <a:r>
              <a:rPr lang="nl-NL" sz="1800" dirty="0"/>
              <a:t>een groeiend bewustzijn en een toenemende vergeestelijking</a:t>
            </a:r>
            <a:r>
              <a:rPr lang="nl-NL" sz="1800" dirty="0" smtClean="0"/>
              <a:t>.</a:t>
            </a:r>
          </a:p>
          <a:p>
            <a:pPr marL="0" indent="0">
              <a:buNone/>
            </a:pPr>
            <a:r>
              <a:rPr lang="nl-NL" sz="1800" dirty="0"/>
              <a:t>Het eindpunt van de evolutie, waarin de hele werkelijkheid vergeestelijkt zal worden, ligt volgens de </a:t>
            </a:r>
            <a:r>
              <a:rPr lang="nl-NL" sz="1800" dirty="0" err="1"/>
              <a:t>Chardin</a:t>
            </a:r>
            <a:r>
              <a:rPr lang="nl-NL" sz="1800" dirty="0"/>
              <a:t> in wat hij het ‘punt omega’ noemt, het universele middelpunt dat de hele evolutie naar zich toetrekt</a:t>
            </a:r>
            <a:r>
              <a:rPr lang="nl-NL" sz="1800" dirty="0" smtClean="0"/>
              <a:t>.  Later interpreteerde </a:t>
            </a:r>
            <a:r>
              <a:rPr lang="nl-NL" sz="1800" dirty="0"/>
              <a:t>de </a:t>
            </a:r>
            <a:r>
              <a:rPr lang="nl-NL" sz="1800" dirty="0" err="1"/>
              <a:t>Chardin</a:t>
            </a:r>
            <a:r>
              <a:rPr lang="nl-NL" sz="1800" dirty="0"/>
              <a:t> dit punt Omega </a:t>
            </a:r>
            <a:r>
              <a:rPr lang="nl-NL" sz="1800" dirty="0" smtClean="0"/>
              <a:t>als </a:t>
            </a:r>
            <a:r>
              <a:rPr lang="nl-NL" sz="1800" dirty="0"/>
              <a:t>Christus: de grond en het doel van het kosmisch </a:t>
            </a:r>
            <a:r>
              <a:rPr lang="nl-NL" sz="1800" dirty="0" smtClean="0"/>
              <a:t>evolutieproces.</a:t>
            </a:r>
          </a:p>
          <a:p>
            <a:pPr marL="0" indent="0">
              <a:buNone/>
            </a:pPr>
            <a:r>
              <a:rPr lang="nl-NL" sz="1800" dirty="0"/>
              <a:t>Evolutie </a:t>
            </a:r>
            <a:r>
              <a:rPr lang="nl-NL" sz="1800" dirty="0" smtClean="0"/>
              <a:t>is </a:t>
            </a:r>
            <a:r>
              <a:rPr lang="nl-NL" sz="1800" dirty="0"/>
              <a:t>dus geen toevallig, materialistisch proces – wat zijn ideeën onacceptabel maakt voor het neodarwinisme – maar een teleologische (doelgerichte) ontwikkeling die gericht is op het ontstaan van de zelfbewuste mens en de voltooiing in het punt </a:t>
            </a:r>
            <a:r>
              <a:rPr lang="nl-NL" sz="1800" dirty="0" smtClean="0"/>
              <a:t>Omega.</a:t>
            </a:r>
            <a:endParaRPr lang="nl-NL" sz="1800" b="1" dirty="0"/>
          </a:p>
        </p:txBody>
      </p:sp>
    </p:spTree>
    <p:extLst>
      <p:ext uri="{BB962C8B-B14F-4D97-AF65-F5344CB8AC3E}">
        <p14:creationId xmlns:p14="http://schemas.microsoft.com/office/powerpoint/2010/main" val="3407630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a:bodyPr>
          <a:lstStyle/>
          <a:p>
            <a:pPr marL="0" indent="0">
              <a:buNone/>
            </a:pPr>
            <a:r>
              <a:rPr lang="nl-NL" sz="2800" b="1" dirty="0" smtClean="0"/>
              <a:t>Thomas Torrance</a:t>
            </a:r>
            <a:endParaRPr lang="nl-NL" sz="1800" b="1" dirty="0" smtClean="0"/>
          </a:p>
          <a:p>
            <a:pPr marL="0" indent="0">
              <a:buNone/>
            </a:pPr>
            <a:endParaRPr lang="nl-NL" sz="1800" b="1" dirty="0"/>
          </a:p>
          <a:p>
            <a:pPr marL="0" indent="0">
              <a:buNone/>
            </a:pPr>
            <a:r>
              <a:rPr lang="nl-NL" sz="1800" dirty="0"/>
              <a:t>Torrance </a:t>
            </a:r>
            <a:r>
              <a:rPr lang="nl-NL" sz="1800" dirty="0" smtClean="0"/>
              <a:t>maakt onderscheid  tussen religie en theologie.  Net als Barth stelt hij dat ‘geloof</a:t>
            </a:r>
            <a:r>
              <a:rPr lang="nl-NL" sz="1800" dirty="0"/>
              <a:t>' of 'religie' </a:t>
            </a:r>
            <a:r>
              <a:rPr lang="nl-NL" sz="1800" dirty="0" smtClean="0"/>
              <a:t>opgevat moet worden </a:t>
            </a:r>
            <a:r>
              <a:rPr lang="nl-NL" sz="1800" dirty="0"/>
              <a:t>als datgene wat zich afspeelt in het menselijk bewustzijn en gedrag. Het is in wezen een voortbrengsel van de mens. Maar theologie heeft te maken met ons kennen van </a:t>
            </a:r>
            <a:r>
              <a:rPr lang="nl-NL" sz="1800" dirty="0" smtClean="0"/>
              <a:t>God.</a:t>
            </a:r>
            <a:endParaRPr lang="nl-NL" sz="1800" b="1" dirty="0"/>
          </a:p>
          <a:p>
            <a:pPr marL="0" indent="0">
              <a:buNone/>
            </a:pPr>
            <a:r>
              <a:rPr lang="nl-NL" sz="1800" dirty="0" smtClean="0"/>
              <a:t>Christelijke </a:t>
            </a:r>
            <a:r>
              <a:rPr lang="nl-NL" sz="1800" dirty="0"/>
              <a:t>theologie ontstaat uit de feitelijke kennis van God, die gegeven is in en met concrete gebeurtenissen in ruimte en tijd. Het is de kennis van de God die ons actief ontmoet, en Zichzelf laat kennen in Jezus Christus - in Israël, in de geschiedenis, op aarde. Het is in wezen positieve kennis, met een uitgesproken inhoud, bemiddeld door concrete ervaring</a:t>
            </a:r>
            <a:r>
              <a:rPr lang="nl-NL" sz="1800" dirty="0" smtClean="0"/>
              <a:t>.</a:t>
            </a:r>
            <a:r>
              <a:rPr lang="nl-NL" sz="1800" dirty="0"/>
              <a:t> </a:t>
            </a:r>
            <a:endParaRPr lang="nl-NL" sz="1800" dirty="0" smtClean="0"/>
          </a:p>
          <a:p>
            <a:pPr marL="0" indent="0">
              <a:buNone/>
            </a:pPr>
            <a:r>
              <a:rPr lang="nl-NL" sz="1800" dirty="0" smtClean="0"/>
              <a:t>te</a:t>
            </a:r>
          </a:p>
          <a:p>
            <a:pPr marL="0" indent="0">
              <a:buNone/>
            </a:pPr>
            <a:r>
              <a:rPr lang="nl-NL" sz="1800" dirty="0" smtClean="0"/>
              <a:t>In </a:t>
            </a:r>
            <a:r>
              <a:rPr lang="nl-NL" sz="1800" dirty="0"/>
              <a:t>het geval van de natuurwetenschappen is de bedoelde 'werkelijkheid' de natuur; voor de theologie is het de christelijke openbaring</a:t>
            </a:r>
            <a:r>
              <a:rPr lang="nl-NL" sz="1800" dirty="0" smtClean="0"/>
              <a:t>. </a:t>
            </a:r>
          </a:p>
          <a:p>
            <a:pPr marL="0" indent="0">
              <a:buNone/>
            </a:pPr>
            <a:r>
              <a:rPr lang="nl-NL" sz="1800" dirty="0" smtClean="0"/>
              <a:t>Torrance werkt </a:t>
            </a:r>
            <a:r>
              <a:rPr lang="nl-NL" sz="1800" dirty="0" err="1" smtClean="0"/>
              <a:t>Barths</a:t>
            </a:r>
            <a:r>
              <a:rPr lang="nl-NL" sz="1800" dirty="0" smtClean="0"/>
              <a:t> </a:t>
            </a:r>
            <a:r>
              <a:rPr lang="nl-NL" sz="1800" dirty="0"/>
              <a:t>theologisch programma zó </a:t>
            </a:r>
            <a:r>
              <a:rPr lang="nl-NL" sz="1800" dirty="0" smtClean="0"/>
              <a:t>uit </a:t>
            </a:r>
            <a:r>
              <a:rPr lang="nl-NL" sz="1800" dirty="0"/>
              <a:t>dat het uiteindelijk sympathieker komt te staan tegenover de </a:t>
            </a:r>
            <a:r>
              <a:rPr lang="nl-NL" sz="1800" dirty="0" smtClean="0"/>
              <a:t>natuurwetenschappen, zo maakt hij de </a:t>
            </a:r>
            <a:r>
              <a:rPr lang="nl-NL" sz="1800" dirty="0"/>
              <a:t>weg vrij voor een echte, betekenisvolle dialoog tussen de natuurlijke en de speciale openbaring.</a:t>
            </a:r>
            <a:endParaRPr lang="nl-NL" sz="1800" b="1" dirty="0"/>
          </a:p>
          <a:p>
            <a:pPr marL="0" indent="0">
              <a:buNone/>
            </a:pPr>
            <a:endParaRPr lang="nl-NL" sz="2800" b="1" dirty="0"/>
          </a:p>
        </p:txBody>
      </p:sp>
    </p:spTree>
    <p:extLst>
      <p:ext uri="{BB962C8B-B14F-4D97-AF65-F5344CB8AC3E}">
        <p14:creationId xmlns:p14="http://schemas.microsoft.com/office/powerpoint/2010/main" val="3518263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116632"/>
            <a:ext cx="8229600" cy="6624736"/>
          </a:xfrm>
        </p:spPr>
        <p:txBody>
          <a:bodyPr>
            <a:noAutofit/>
          </a:bodyPr>
          <a:lstStyle/>
          <a:p>
            <a:pPr marL="0" indent="0">
              <a:buNone/>
            </a:pPr>
            <a:r>
              <a:rPr lang="nl-NL" sz="1400" dirty="0"/>
              <a:t>Gij zijt voorbij gegaan,</a:t>
            </a:r>
          </a:p>
          <a:p>
            <a:pPr marL="0" indent="0">
              <a:buNone/>
            </a:pPr>
            <a:r>
              <a:rPr lang="nl-NL" sz="1400" dirty="0"/>
              <a:t>een steekvlam in de nacht.</a:t>
            </a:r>
          </a:p>
          <a:p>
            <a:pPr marL="0" indent="0">
              <a:buNone/>
            </a:pPr>
            <a:r>
              <a:rPr lang="nl-NL" sz="1400" dirty="0"/>
              <a:t>de vonken van uw naam</a:t>
            </a:r>
          </a:p>
          <a:p>
            <a:pPr marL="0" indent="0">
              <a:buNone/>
            </a:pPr>
            <a:r>
              <a:rPr lang="nl-NL" sz="1400" dirty="0"/>
              <a:t>zijn ogen in ons hart.</a:t>
            </a:r>
          </a:p>
          <a:p>
            <a:pPr marL="0" indent="0">
              <a:buNone/>
            </a:pPr>
            <a:r>
              <a:rPr lang="nl-NL" sz="1400" dirty="0"/>
              <a:t>In flarden hangt uw woord</a:t>
            </a:r>
          </a:p>
          <a:p>
            <a:pPr marL="0" indent="0">
              <a:buNone/>
            </a:pPr>
            <a:r>
              <a:rPr lang="nl-NL" sz="1400" dirty="0"/>
              <a:t>om onze wereld heen,</a:t>
            </a:r>
          </a:p>
          <a:p>
            <a:pPr marL="0" indent="0">
              <a:buNone/>
            </a:pPr>
            <a:r>
              <a:rPr lang="nl-NL" sz="1400" dirty="0"/>
              <a:t>wij leven in U voort,</a:t>
            </a:r>
          </a:p>
          <a:p>
            <a:pPr marL="0" indent="0">
              <a:buNone/>
            </a:pPr>
            <a:r>
              <a:rPr lang="nl-NL" sz="1400" dirty="0"/>
              <a:t>wij zijn met U bekleed.</a:t>
            </a:r>
            <a:endParaRPr lang="nl-NL" sz="1000" dirty="0"/>
          </a:p>
          <a:p>
            <a:endParaRPr lang="nl-NL" sz="1000" dirty="0"/>
          </a:p>
          <a:p>
            <a:pPr marL="0" indent="0">
              <a:buNone/>
            </a:pPr>
            <a:r>
              <a:rPr lang="nl-NL" sz="1400" dirty="0"/>
              <a:t>Gij zijt voorbijgegaan,</a:t>
            </a:r>
          </a:p>
          <a:p>
            <a:pPr marL="0" indent="0">
              <a:buNone/>
            </a:pPr>
            <a:r>
              <a:rPr lang="nl-NL" sz="1400" dirty="0"/>
              <a:t>een voetspoor in de zee.</a:t>
            </a:r>
          </a:p>
          <a:p>
            <a:pPr marL="0" indent="0">
              <a:buNone/>
            </a:pPr>
            <a:r>
              <a:rPr lang="nl-NL" sz="1400" dirty="0"/>
              <a:t>Gij zijt te ver gegaan,</a:t>
            </a:r>
          </a:p>
          <a:p>
            <a:pPr marL="0" indent="0">
              <a:buNone/>
            </a:pPr>
            <a:r>
              <a:rPr lang="nl-NL" sz="1400" dirty="0"/>
              <a:t>Gij zijt een mens te veel.</a:t>
            </a:r>
          </a:p>
          <a:p>
            <a:pPr marL="0" indent="0">
              <a:buNone/>
            </a:pPr>
            <a:r>
              <a:rPr lang="nl-NL" sz="1400" dirty="0"/>
              <a:t>Gij zijt voorgoed, Gij zijt</a:t>
            </a:r>
          </a:p>
          <a:p>
            <a:pPr marL="0" indent="0">
              <a:buNone/>
            </a:pPr>
            <a:r>
              <a:rPr lang="nl-NL" sz="1400" dirty="0"/>
              <a:t>verborgen in uw God.</a:t>
            </a:r>
          </a:p>
          <a:p>
            <a:pPr marL="0" indent="0">
              <a:buNone/>
            </a:pPr>
            <a:r>
              <a:rPr lang="nl-NL" sz="1400" dirty="0"/>
              <a:t>Geen stilte spreekt U uit,</a:t>
            </a:r>
          </a:p>
          <a:p>
            <a:pPr marL="0" indent="0">
              <a:buNone/>
            </a:pPr>
            <a:r>
              <a:rPr lang="nl-NL" sz="1400" dirty="0"/>
              <a:t>ondenkbaar is uw dood.</a:t>
            </a:r>
            <a:endParaRPr lang="nl-NL" sz="1000" dirty="0"/>
          </a:p>
          <a:p>
            <a:endParaRPr lang="nl-NL" sz="1000" dirty="0"/>
          </a:p>
          <a:p>
            <a:pPr marL="0" indent="0">
              <a:buNone/>
            </a:pPr>
            <a:r>
              <a:rPr lang="nl-NL" sz="1400" dirty="0"/>
              <a:t>Gij zijt voorbijgegaan,</a:t>
            </a:r>
          </a:p>
          <a:p>
            <a:pPr marL="0" indent="0">
              <a:buNone/>
            </a:pPr>
            <a:r>
              <a:rPr lang="nl-NL" sz="1400" dirty="0"/>
              <a:t>een vreemd bekend gezicht,</a:t>
            </a:r>
          </a:p>
          <a:p>
            <a:pPr marL="0" indent="0">
              <a:buNone/>
            </a:pPr>
            <a:r>
              <a:rPr lang="nl-NL" sz="1400" dirty="0"/>
              <a:t>een stuk van ons bestaan,</a:t>
            </a:r>
          </a:p>
          <a:p>
            <a:pPr marL="0" indent="0">
              <a:buNone/>
            </a:pPr>
            <a:r>
              <a:rPr lang="nl-NL" sz="1400" dirty="0"/>
              <a:t>een vriend, een spoor van licht.</a:t>
            </a:r>
          </a:p>
          <a:p>
            <a:pPr marL="0" indent="0">
              <a:buNone/>
            </a:pPr>
            <a:r>
              <a:rPr lang="nl-NL" sz="1400" dirty="0"/>
              <a:t>Uw licht is in mijn bloed,</a:t>
            </a:r>
          </a:p>
          <a:p>
            <a:pPr marL="0" indent="0">
              <a:buNone/>
            </a:pPr>
            <a:r>
              <a:rPr lang="nl-NL" sz="1400" dirty="0"/>
              <a:t>mijn lichaam is uw dag,</a:t>
            </a:r>
          </a:p>
          <a:p>
            <a:pPr marL="0" indent="0">
              <a:buNone/>
            </a:pPr>
            <a:r>
              <a:rPr lang="nl-NL" sz="1400" dirty="0"/>
              <a:t>ik hoop U tegemoet</a:t>
            </a:r>
          </a:p>
          <a:p>
            <a:pPr marL="0" indent="0">
              <a:buNone/>
            </a:pPr>
            <a:r>
              <a:rPr lang="nl-NL" sz="1400" dirty="0"/>
              <a:t>zolang ik leven mag.</a:t>
            </a:r>
          </a:p>
        </p:txBody>
      </p:sp>
    </p:spTree>
    <p:extLst>
      <p:ext uri="{BB962C8B-B14F-4D97-AF65-F5344CB8AC3E}">
        <p14:creationId xmlns:p14="http://schemas.microsoft.com/office/powerpoint/2010/main" val="1866990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620688"/>
            <a:ext cx="8229600" cy="5505475"/>
          </a:xfrm>
        </p:spPr>
        <p:txBody>
          <a:bodyPr/>
          <a:lstStyle/>
          <a:p>
            <a:pPr marL="0" indent="0">
              <a:buNone/>
            </a:pPr>
            <a:r>
              <a:rPr lang="nl-NL" sz="2800" dirty="0"/>
              <a:t>Richard </a:t>
            </a:r>
            <a:r>
              <a:rPr lang="nl-NL" sz="2800" dirty="0" err="1"/>
              <a:t>Dawkins</a:t>
            </a:r>
            <a:endParaRPr lang="nl-NL" sz="2800" dirty="0"/>
          </a:p>
          <a:p>
            <a:pPr marL="0" indent="0">
              <a:buNone/>
            </a:pPr>
            <a:r>
              <a:rPr lang="nl-NL" sz="1800" dirty="0"/>
              <a:t>Fouten en onvolkomenheden in de evolutie en de werkelijkheid weerleggen de Godshypothese (: Er bestaat een bovenmenselijk, bovennatuurlijk wezen dat doelbewust het universum met alles erin, inclusief ons mensen, heeft ontworpen en geschapen)</a:t>
            </a:r>
          </a:p>
          <a:p>
            <a:endParaRPr lang="nl-NL" dirty="0"/>
          </a:p>
        </p:txBody>
      </p:sp>
      <p:pic>
        <p:nvPicPr>
          <p:cNvPr id="2050" name="Picture 2" descr="C:\Users\Henk van Dijk\Desktop\Richard Dawki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442444"/>
            <a:ext cx="3960440" cy="3755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941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67544" y="116632"/>
            <a:ext cx="8229600" cy="432048"/>
          </a:xfrm>
        </p:spPr>
        <p:txBody>
          <a:bodyPr>
            <a:normAutofit/>
          </a:bodyPr>
          <a:lstStyle/>
          <a:p>
            <a:r>
              <a:rPr lang="nl-NL" sz="800" dirty="0" smtClean="0"/>
              <a:t>--</a:t>
            </a:r>
            <a:endParaRPr lang="nl-NL" sz="800" dirty="0"/>
          </a:p>
        </p:txBody>
      </p:sp>
      <p:sp>
        <p:nvSpPr>
          <p:cNvPr id="3" name="Tijdelijke aanduiding voor inhoud 2"/>
          <p:cNvSpPr>
            <a:spLocks noGrp="1"/>
          </p:cNvSpPr>
          <p:nvPr>
            <p:ph idx="1"/>
          </p:nvPr>
        </p:nvSpPr>
        <p:spPr>
          <a:xfrm>
            <a:off x="457200" y="476672"/>
            <a:ext cx="8229600" cy="5649491"/>
          </a:xfrm>
        </p:spPr>
        <p:txBody>
          <a:bodyPr/>
          <a:lstStyle/>
          <a:p>
            <a:pPr marL="0" indent="0">
              <a:buNone/>
            </a:pPr>
            <a:r>
              <a:rPr lang="nl-NL" dirty="0" smtClean="0"/>
              <a:t>Ooit was alles onverklaarbaar				</a:t>
            </a:r>
          </a:p>
          <a:p>
            <a:pPr marL="0" indent="0">
              <a:buNone/>
            </a:pPr>
            <a:r>
              <a:rPr lang="nl-NL" sz="2400" dirty="0" smtClean="0"/>
              <a:t>Heeft de wetenschap het geloof vervangen? 											</a:t>
            </a:r>
            <a:r>
              <a:rPr lang="nl-NL" sz="1800" dirty="0" smtClean="0"/>
              <a:t>Het </a:t>
            </a:r>
            <a:r>
              <a:rPr lang="nl-NL" sz="1800" dirty="0"/>
              <a:t>leidt tot de gedachte dat de wetenschap alle problemen kan </a:t>
            </a:r>
            <a:r>
              <a:rPr lang="nl-NL" sz="1800" dirty="0" smtClean="0"/>
              <a:t>oplossen 	en </a:t>
            </a:r>
            <a:r>
              <a:rPr lang="nl-NL" sz="1800" dirty="0"/>
              <a:t>het geloof </a:t>
            </a:r>
            <a:r>
              <a:rPr lang="nl-NL" sz="1800" dirty="0" smtClean="0"/>
              <a:t>overbodig zou </a:t>
            </a:r>
            <a:r>
              <a:rPr lang="nl-NL" sz="1800" dirty="0"/>
              <a:t>zijn. </a:t>
            </a:r>
            <a:r>
              <a:rPr lang="nl-NL" sz="1800" dirty="0" smtClean="0"/>
              <a:t>													Het </a:t>
            </a:r>
            <a:r>
              <a:rPr lang="nl-NL" sz="1800" dirty="0"/>
              <a:t>is niet alleen de wetenschap die het geloof vervangen heeft, maar het </a:t>
            </a:r>
            <a:r>
              <a:rPr lang="nl-NL" sz="1800" dirty="0" smtClean="0"/>
              <a:t>	zijn </a:t>
            </a:r>
            <a:r>
              <a:rPr lang="nl-NL" sz="1800" dirty="0"/>
              <a:t>eerder de wetenschappers die in zekere zin de rol van kerkelijke </a:t>
            </a:r>
            <a:r>
              <a:rPr lang="nl-NL" sz="1800" dirty="0" smtClean="0"/>
              <a:t>	functionarissen </a:t>
            </a:r>
            <a:r>
              <a:rPr lang="nl-NL" sz="1800" dirty="0"/>
              <a:t>hebben overgenomen</a:t>
            </a:r>
            <a:r>
              <a:rPr lang="nl-NL" sz="1800" dirty="0" smtClean="0"/>
              <a:t>.</a:t>
            </a:r>
            <a:r>
              <a:rPr lang="nl-NL" sz="1800" dirty="0"/>
              <a:t> </a:t>
            </a:r>
            <a:r>
              <a:rPr lang="nl-NL" sz="1800" dirty="0" smtClean="0"/>
              <a:t>					</a:t>
            </a:r>
          </a:p>
          <a:p>
            <a:pPr marL="0" indent="0">
              <a:buNone/>
            </a:pPr>
            <a:r>
              <a:rPr lang="nl-NL" sz="1800" dirty="0"/>
              <a:t>	</a:t>
            </a:r>
            <a:r>
              <a:rPr lang="nl-NL" sz="1800" dirty="0" smtClean="0"/>
              <a:t>Juist </a:t>
            </a:r>
            <a:r>
              <a:rPr lang="nl-NL" sz="1800" dirty="0"/>
              <a:t>wetenschappers weten dat de wetenschap steeds in ontwikkeling is en </a:t>
            </a:r>
            <a:r>
              <a:rPr lang="nl-NL" sz="1800" dirty="0" smtClean="0"/>
              <a:t>	geen </a:t>
            </a:r>
            <a:r>
              <a:rPr lang="nl-NL" sz="1800" dirty="0"/>
              <a:t>absolute waarheid is </a:t>
            </a:r>
          </a:p>
          <a:p>
            <a:endParaRPr lang="nl-NL" sz="1800" dirty="0" smtClean="0"/>
          </a:p>
          <a:p>
            <a:endParaRPr lang="nl-NL" dirty="0"/>
          </a:p>
        </p:txBody>
      </p:sp>
    </p:spTree>
    <p:extLst>
      <p:ext uri="{BB962C8B-B14F-4D97-AF65-F5344CB8AC3E}">
        <p14:creationId xmlns:p14="http://schemas.microsoft.com/office/powerpoint/2010/main" val="244564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a:bodyPr>
          <a:lstStyle/>
          <a:p>
            <a:r>
              <a:rPr lang="nl-NL" sz="3200" b="1" dirty="0"/>
              <a:t>De relatie tussen geloof en wetenschap in historisch perspectief</a:t>
            </a:r>
            <a:endParaRPr lang="nl-NL" sz="3200" dirty="0"/>
          </a:p>
        </p:txBody>
      </p:sp>
      <p:sp>
        <p:nvSpPr>
          <p:cNvPr id="3" name="Tijdelijke aanduiding voor inhoud 2"/>
          <p:cNvSpPr>
            <a:spLocks noGrp="1"/>
          </p:cNvSpPr>
          <p:nvPr>
            <p:ph idx="1"/>
          </p:nvPr>
        </p:nvSpPr>
        <p:spPr>
          <a:xfrm>
            <a:off x="457200" y="1700808"/>
            <a:ext cx="8229600" cy="4425355"/>
          </a:xfrm>
        </p:spPr>
        <p:txBody>
          <a:bodyPr/>
          <a:lstStyle/>
          <a:p>
            <a:pPr marL="0" indent="0">
              <a:buNone/>
            </a:pPr>
            <a:r>
              <a:rPr lang="nl-NL" sz="2800" dirty="0" smtClean="0"/>
              <a:t>Bijbelinterpretatie	</a:t>
            </a:r>
          </a:p>
          <a:p>
            <a:pPr marL="0" indent="0">
              <a:buNone/>
            </a:pPr>
            <a:r>
              <a:rPr lang="nl-NL" sz="2800" dirty="0" smtClean="0"/>
              <a:t>					</a:t>
            </a:r>
          </a:p>
          <a:p>
            <a:r>
              <a:rPr lang="nl-NL" sz="1800" b="1" dirty="0" smtClean="0"/>
              <a:t>De Alexandrijnse school:</a:t>
            </a:r>
            <a:r>
              <a:rPr lang="nl-NL" sz="1800" dirty="0" smtClean="0"/>
              <a:t> Letterlijke interpretatie wordt aangevuld met een beroep op de allegorie.</a:t>
            </a:r>
            <a:endParaRPr lang="nl-NL" sz="1800" b="1" dirty="0" smtClean="0"/>
          </a:p>
          <a:p>
            <a:r>
              <a:rPr lang="nl-NL" sz="1800" b="1" dirty="0" smtClean="0"/>
              <a:t>De </a:t>
            </a:r>
            <a:r>
              <a:rPr lang="nl-NL" sz="1800" b="1" dirty="0" err="1" smtClean="0"/>
              <a:t>Antiocheense</a:t>
            </a:r>
            <a:r>
              <a:rPr lang="nl-NL" sz="1800" b="1" dirty="0" smtClean="0"/>
              <a:t> school: </a:t>
            </a:r>
            <a:r>
              <a:rPr lang="nl-NL" sz="1800" dirty="0" smtClean="0"/>
              <a:t>Nadruk op de historische context van teksten. Allegorie terughoudend toepassen. Typologische uitleg.</a:t>
            </a:r>
          </a:p>
          <a:p>
            <a:r>
              <a:rPr lang="nl-NL" sz="1800" b="1" dirty="0" smtClean="0"/>
              <a:t>Middeleeuwen:  	</a:t>
            </a:r>
            <a:r>
              <a:rPr lang="nl-NL" sz="1800" dirty="0" smtClean="0"/>
              <a:t>- Letterlijke uitleg							- Allegorische uitleg						- Ethische uitleg							- Anagogische uitleg</a:t>
            </a:r>
            <a:endParaRPr lang="nl-NL" sz="1800" dirty="0"/>
          </a:p>
        </p:txBody>
      </p:sp>
    </p:spTree>
    <p:extLst>
      <p:ext uri="{BB962C8B-B14F-4D97-AF65-F5344CB8AC3E}">
        <p14:creationId xmlns:p14="http://schemas.microsoft.com/office/powerpoint/2010/main" val="3036064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a:bodyPr>
          <a:lstStyle/>
          <a:p>
            <a:pPr marL="0" indent="0">
              <a:buNone/>
            </a:pPr>
            <a:r>
              <a:rPr lang="nl-NL" dirty="0" smtClean="0"/>
              <a:t>Augustinus							</a:t>
            </a:r>
          </a:p>
          <a:p>
            <a:pPr marL="0" indent="0">
              <a:buNone/>
            </a:pPr>
            <a:r>
              <a:rPr lang="nl-NL" sz="1800" dirty="0"/>
              <a:t>D</a:t>
            </a:r>
            <a:r>
              <a:rPr lang="nl-NL" sz="1800" dirty="0" smtClean="0"/>
              <a:t>e </a:t>
            </a:r>
            <a:r>
              <a:rPr lang="nl-NL" sz="1800" dirty="0"/>
              <a:t>interpretatie van de Schrift </a:t>
            </a:r>
            <a:r>
              <a:rPr lang="nl-NL" sz="1800" dirty="0" smtClean="0"/>
              <a:t>is altijd </a:t>
            </a:r>
            <a:r>
              <a:rPr lang="nl-NL" sz="1800" dirty="0"/>
              <a:t>onder voorbehoud: men kan nooit zeker zijn wat er in de Schrift precies is bedoeld. </a:t>
            </a:r>
            <a:r>
              <a:rPr lang="nl-NL" sz="1800" dirty="0" smtClean="0"/>
              <a:t>De </a:t>
            </a:r>
            <a:r>
              <a:rPr lang="nl-NL" sz="1800" dirty="0"/>
              <a:t>rede </a:t>
            </a:r>
            <a:r>
              <a:rPr lang="nl-NL" sz="1800" dirty="0" smtClean="0"/>
              <a:t>is van </a:t>
            </a:r>
            <a:r>
              <a:rPr lang="nl-NL" sz="1800" dirty="0"/>
              <a:t>doorslaggevend belang om de waarheid omtrent de materiële werkelijkheid op het spoor te komen</a:t>
            </a:r>
            <a:r>
              <a:rPr lang="nl-NL" sz="1800" dirty="0" smtClean="0"/>
              <a:t>.		</a:t>
            </a:r>
          </a:p>
          <a:p>
            <a:pPr marL="0" indent="0">
              <a:buNone/>
            </a:pPr>
            <a:r>
              <a:rPr lang="nl-NL" sz="1800" dirty="0" smtClean="0"/>
              <a:t>Een paar citaten:							</a:t>
            </a:r>
          </a:p>
          <a:p>
            <a:pPr marL="0" indent="0">
              <a:buNone/>
            </a:pPr>
            <a:r>
              <a:rPr lang="nl-NL" sz="1800" i="1" dirty="0" smtClean="0"/>
              <a:t>“</a:t>
            </a:r>
            <a:r>
              <a:rPr lang="nl-NL" sz="1800" i="1" dirty="0"/>
              <a:t>Laat ons stellen dat in het verklaren van de woorden ‘En God sprak: “Laat er licht zijn”, en er was licht’, de ene denkt dat het materieel licht was, dat geschapen werd, en een andere denkt dat het geestelijk licht was, dat geschapen werd. Wat betreft het bestaan van het geestelijke licht in een geestelijk schepsel, laat ons geloof geen twijfel. Wat betreft het bestaan van het materiële licht, […] dat kon gevolgd worden door de nacht, dat is niet tegen ons geloof, zolang het niet met de zekerste waarheid is weerlegd. En als dit zou gebeuren, heeft deze opvatting nooit in de heilige Schrift gestaan, maar enkel in de meningen van de onwetende mensen. Maar als deze opvatting daarentegen door de rede met zekerheid zou worden aangetoond, zal het nog altijd onzeker zijn of deze betekenis bedoeld was door de gewijde schrijver wanneer hij de bovenstaande woorden aanhaalde, of dat hij iets anders bedoelde dat evenzeer waar is.”</a:t>
            </a:r>
          </a:p>
          <a:p>
            <a:endParaRPr lang="nl-NL" sz="1800" dirty="0" smtClean="0"/>
          </a:p>
          <a:p>
            <a:endParaRPr lang="nl-NL" sz="1800" dirty="0"/>
          </a:p>
          <a:p>
            <a:endParaRPr lang="nl-NL" dirty="0" smtClean="0"/>
          </a:p>
        </p:txBody>
      </p:sp>
    </p:spTree>
    <p:extLst>
      <p:ext uri="{BB962C8B-B14F-4D97-AF65-F5344CB8AC3E}">
        <p14:creationId xmlns:p14="http://schemas.microsoft.com/office/powerpoint/2010/main" val="1456395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lnSpcReduction="10000"/>
          </a:bodyPr>
          <a:lstStyle/>
          <a:p>
            <a:r>
              <a:rPr lang="nl-NL" sz="1900" i="1" dirty="0"/>
              <a:t>“Het gebeurt immers vaak dat iets over de aarde, de hemel en andere aspecten van deze wereld, over de beweging en rotatie en zelfs de grootte en positie van de sterren, over voorspelbare verduisteringen van de zon en de maan, over de cycli van de jaren en de seizoenen, over de aard van de dieren, de struiken, de stenen en andere, met de grootste zekerheid gekend kan worden door de rede of de ervaring, ook door niet-christenen. Het is schandelijk en gevaarlijk, en moet ten stelligste vermeden worden, dat hij [een niet-christen] een christen, die zogezegd de christelijke Geschriften uitlegt, zulke nonsens hoort vertellen, waardoor hij zou zeggen dat hij zich nauwelijks kan inhouden om te lachen, als hij merkt hoe compleet fout deze christen is.” […] </a:t>
            </a:r>
          </a:p>
          <a:p>
            <a:r>
              <a:rPr lang="nl-NL" sz="1900" i="1" dirty="0"/>
              <a:t>“Maar de Schriften gaan over het geloof. Daarom, zoals ik meerdere malen heb aangegeven, als iemand, die de wijze van het goddelijke spreken niet begrijpt, hierover [over de vorm van de hemel] iets in onze boeken zou vinden, of hierover iets zou horen dat uit onze boeken komt, dat niet in overeenstemming zou lijken met wat hij kent uit de rede en de waarneming, dan is het op geen enkele manier </a:t>
            </a:r>
            <a:r>
              <a:rPr lang="nl-NL" sz="1900" i="1" dirty="0" smtClean="0"/>
              <a:t>noodzakelijk </a:t>
            </a:r>
            <a:r>
              <a:rPr lang="nl-NL" sz="1900" i="1" dirty="0"/>
              <a:t>om dit te aanvaarden om de waarschuwingen, beschrijvingen en voorspellingen van de Schriften te geloven. Om kort te zijn, moet gezegd worden dat onze auteurs wel de waarheid kenden over de hemelen, maar dat de Geest van God, die door hen sprak, dit niet wou leren aan de mensen tenzij het aan hun heil zou bijdragen.”</a:t>
            </a:r>
          </a:p>
          <a:p>
            <a:endParaRPr lang="nl-NL" dirty="0"/>
          </a:p>
        </p:txBody>
      </p:sp>
    </p:spTree>
    <p:extLst>
      <p:ext uri="{BB962C8B-B14F-4D97-AF65-F5344CB8AC3E}">
        <p14:creationId xmlns:p14="http://schemas.microsoft.com/office/powerpoint/2010/main" val="1366462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18"/>
          </a:xfrm>
        </p:spPr>
        <p:txBody>
          <a:bodyPr>
            <a:normAutofit fontScale="90000"/>
          </a:bodyPr>
          <a:lstStyle/>
          <a:p>
            <a:endParaRPr lang="nl-NL" sz="800" dirty="0"/>
          </a:p>
        </p:txBody>
      </p:sp>
      <p:sp>
        <p:nvSpPr>
          <p:cNvPr id="3" name="Tijdelijke aanduiding voor inhoud 2"/>
          <p:cNvSpPr>
            <a:spLocks noGrp="1"/>
          </p:cNvSpPr>
          <p:nvPr>
            <p:ph idx="1"/>
          </p:nvPr>
        </p:nvSpPr>
        <p:spPr>
          <a:xfrm>
            <a:off x="457200" y="404664"/>
            <a:ext cx="8229600" cy="5721499"/>
          </a:xfrm>
        </p:spPr>
        <p:txBody>
          <a:bodyPr>
            <a:normAutofit lnSpcReduction="10000"/>
          </a:bodyPr>
          <a:lstStyle/>
          <a:p>
            <a:pPr marL="0" indent="0">
              <a:buNone/>
            </a:pPr>
            <a:r>
              <a:rPr lang="nl-NL" dirty="0" smtClean="0"/>
              <a:t>De Middeleeuwen</a:t>
            </a:r>
            <a:endParaRPr lang="nl-NL" sz="2400" dirty="0" smtClean="0"/>
          </a:p>
          <a:p>
            <a:pPr marL="0" indent="0">
              <a:buNone/>
            </a:pPr>
            <a:r>
              <a:rPr lang="nl-NL" sz="2400" dirty="0" smtClean="0"/>
              <a:t>Drie </a:t>
            </a:r>
            <a:r>
              <a:rPr lang="nl-NL" sz="2400" dirty="0"/>
              <a:t>ontwikkelingen </a:t>
            </a:r>
            <a:r>
              <a:rPr lang="nl-NL" sz="2400" dirty="0" smtClean="0"/>
              <a:t>die </a:t>
            </a:r>
            <a:r>
              <a:rPr lang="nl-NL" sz="2400" dirty="0"/>
              <a:t>leidden tot de wetenschappelijke revolutie in de 16</a:t>
            </a:r>
            <a:r>
              <a:rPr lang="nl-NL" sz="2400" baseline="30000" dirty="0"/>
              <a:t>e</a:t>
            </a:r>
            <a:r>
              <a:rPr lang="nl-NL" sz="2400" dirty="0"/>
              <a:t> en 17</a:t>
            </a:r>
            <a:r>
              <a:rPr lang="nl-NL" sz="2400" baseline="30000" dirty="0"/>
              <a:t>e</a:t>
            </a:r>
            <a:r>
              <a:rPr lang="nl-NL" sz="2400" dirty="0"/>
              <a:t> eeuw</a:t>
            </a:r>
            <a:r>
              <a:rPr lang="nl-NL" sz="2400" dirty="0" smtClean="0"/>
              <a:t>:					</a:t>
            </a:r>
            <a:r>
              <a:rPr lang="nl-NL" sz="1800" dirty="0" smtClean="0"/>
              <a:t>- </a:t>
            </a:r>
            <a:r>
              <a:rPr lang="nl-NL" sz="1800" dirty="0"/>
              <a:t>Er ontstond een Latijnse vertaling van wetenschappelijk teksten uit de </a:t>
            </a:r>
            <a:r>
              <a:rPr lang="nl-NL" sz="1800" dirty="0" smtClean="0"/>
              <a:t>	Grieks-Arabische </a:t>
            </a:r>
            <a:r>
              <a:rPr lang="nl-NL" sz="1800" dirty="0"/>
              <a:t>traditie. Dat leidde tot een herontdekking van Aristoteles </a:t>
            </a:r>
            <a:r>
              <a:rPr lang="nl-NL" sz="1800" dirty="0" smtClean="0"/>
              <a:t>	en </a:t>
            </a:r>
            <a:r>
              <a:rPr lang="nl-NL" sz="1800" dirty="0"/>
              <a:t>had een enorme invloed op de middeleeuwse theologie en filosofie </a:t>
            </a:r>
            <a:r>
              <a:rPr lang="nl-NL" sz="1800" dirty="0" err="1"/>
              <a:t>b.v</a:t>
            </a:r>
            <a:r>
              <a:rPr lang="nl-NL" sz="1800" dirty="0"/>
              <a:t> </a:t>
            </a:r>
            <a:r>
              <a:rPr lang="nl-NL" sz="1800" dirty="0" smtClean="0"/>
              <a:t>	bij </a:t>
            </a:r>
            <a:r>
              <a:rPr lang="nl-NL" sz="1800" dirty="0"/>
              <a:t>Thomas van </a:t>
            </a:r>
            <a:r>
              <a:rPr lang="nl-NL" sz="1800" dirty="0" err="1"/>
              <a:t>Aquino</a:t>
            </a:r>
            <a:r>
              <a:rPr lang="nl-NL" sz="1800" dirty="0"/>
              <a:t>. Het bleek ook een uitdaging om </a:t>
            </a:r>
            <a:r>
              <a:rPr lang="nl-NL" sz="1800" dirty="0" smtClean="0"/>
              <a:t>	natuurwetenschappelijke </a:t>
            </a:r>
            <a:r>
              <a:rPr lang="nl-NL" sz="1800" dirty="0"/>
              <a:t>vraagstukken te gaan onderzoeken</a:t>
            </a:r>
            <a:r>
              <a:rPr lang="nl-NL" sz="1800" dirty="0" smtClean="0"/>
              <a:t>.		- </a:t>
            </a:r>
            <a:r>
              <a:rPr lang="nl-NL" sz="1800" dirty="0"/>
              <a:t>Het ontstaan van de grote Europese universiteiten. Tot in de 19</a:t>
            </a:r>
            <a:r>
              <a:rPr lang="nl-NL" sz="1800" baseline="30000" dirty="0"/>
              <a:t>e</a:t>
            </a:r>
            <a:r>
              <a:rPr lang="nl-NL" sz="1800" dirty="0"/>
              <a:t> eeuw </a:t>
            </a:r>
            <a:r>
              <a:rPr lang="nl-NL" sz="1800" dirty="0" smtClean="0"/>
              <a:t>	werd </a:t>
            </a:r>
            <a:r>
              <a:rPr lang="nl-NL" sz="1800" dirty="0"/>
              <a:t>er nauwelijks onderscheid gemaakt tussen wijsbegeerte en </a:t>
            </a:r>
            <a:r>
              <a:rPr lang="nl-NL" sz="1800" dirty="0" smtClean="0"/>
              <a:t>	natuurwetenschap</a:t>
            </a:r>
            <a:r>
              <a:rPr lang="nl-NL" sz="1800" dirty="0"/>
              <a:t>. Meestal waren er 4 faculteiten: Vrije kunsten (soort </a:t>
            </a:r>
            <a:r>
              <a:rPr lang="nl-NL" sz="1800" dirty="0" smtClean="0"/>
              <a:t>	propedeuse </a:t>
            </a:r>
            <a:r>
              <a:rPr lang="nl-NL" sz="1800" dirty="0"/>
              <a:t>met veel filosofie waaronder ook natuurwetenschap viel), </a:t>
            </a:r>
            <a:r>
              <a:rPr lang="nl-NL" sz="1800" dirty="0" smtClean="0"/>
              <a:t>	Medicijnen</a:t>
            </a:r>
            <a:r>
              <a:rPr lang="nl-NL" sz="1800" dirty="0"/>
              <a:t>, Rechten en Theologie</a:t>
            </a:r>
            <a:r>
              <a:rPr lang="nl-NL" sz="1800" dirty="0" smtClean="0"/>
              <a:t>.					- </a:t>
            </a:r>
            <a:r>
              <a:rPr lang="nl-NL" sz="1800" dirty="0"/>
              <a:t>De grootste middeleeuwse denkers op natuurwetenschappelijk terrein </a:t>
            </a:r>
            <a:r>
              <a:rPr lang="nl-NL" sz="1800" dirty="0" smtClean="0"/>
              <a:t>	waren </a:t>
            </a:r>
            <a:r>
              <a:rPr lang="nl-NL" sz="1800" dirty="0"/>
              <a:t>ook actief als theoloog. Alhoewel men Aristoteles als een heidens </a:t>
            </a:r>
            <a:r>
              <a:rPr lang="nl-NL" sz="1800" dirty="0" smtClean="0"/>
              <a:t>	wijsgeer </a:t>
            </a:r>
            <a:r>
              <a:rPr lang="nl-NL" sz="1800" dirty="0"/>
              <a:t>beschouwde achtte men hem toch van nut om een beter inzicht in </a:t>
            </a:r>
            <a:r>
              <a:rPr lang="nl-NL" sz="1800" dirty="0" smtClean="0"/>
              <a:t>	de </a:t>
            </a:r>
            <a:r>
              <a:rPr lang="nl-NL" sz="1800" dirty="0"/>
              <a:t>wereld te krijgen en zo God als schepper van de wereld beter te </a:t>
            </a:r>
            <a:r>
              <a:rPr lang="nl-NL" sz="1800" dirty="0" smtClean="0"/>
              <a:t>	begrijpen</a:t>
            </a:r>
            <a:r>
              <a:rPr lang="nl-NL" sz="1800" dirty="0"/>
              <a:t>. Er was dus geen tegenstelling tussen geloof en het onderzoeken </a:t>
            </a:r>
            <a:r>
              <a:rPr lang="nl-NL" sz="1800" dirty="0" smtClean="0"/>
              <a:t>	van </a:t>
            </a:r>
            <a:r>
              <a:rPr lang="nl-NL" sz="1800" dirty="0"/>
              <a:t>de natuurlijke orde, geloof stimuleerde dat zelfs.</a:t>
            </a:r>
            <a:endParaRPr lang="nl-NL" sz="1800" dirty="0" smtClean="0"/>
          </a:p>
          <a:p>
            <a:endParaRPr lang="nl-NL" sz="1800" dirty="0"/>
          </a:p>
        </p:txBody>
      </p:sp>
    </p:spTree>
    <p:extLst>
      <p:ext uri="{BB962C8B-B14F-4D97-AF65-F5344CB8AC3E}">
        <p14:creationId xmlns:p14="http://schemas.microsoft.com/office/powerpoint/2010/main" val="2701539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nl-NL" sz="800" dirty="0"/>
          </a:p>
        </p:txBody>
      </p:sp>
      <p:sp>
        <p:nvSpPr>
          <p:cNvPr id="3" name="Tijdelijke aanduiding voor inhoud 2"/>
          <p:cNvSpPr>
            <a:spLocks noGrp="1"/>
          </p:cNvSpPr>
          <p:nvPr>
            <p:ph idx="1"/>
          </p:nvPr>
        </p:nvSpPr>
        <p:spPr>
          <a:xfrm>
            <a:off x="457200" y="332656"/>
            <a:ext cx="8229600" cy="5793507"/>
          </a:xfrm>
        </p:spPr>
        <p:txBody>
          <a:bodyPr>
            <a:normAutofit/>
          </a:bodyPr>
          <a:lstStyle/>
          <a:p>
            <a:pPr marL="0" indent="0">
              <a:buNone/>
            </a:pPr>
            <a:r>
              <a:rPr lang="nl-NL" sz="2800" dirty="0" smtClean="0"/>
              <a:t>Het harmoniemodel: de leer van de twee boeken	</a:t>
            </a:r>
            <a:r>
              <a:rPr lang="nl-NL" sz="1800" b="1" i="1" dirty="0" smtClean="0"/>
              <a:t>Nederlandse Geloofsbelijdenis, artikel 2:  </a:t>
            </a:r>
            <a:r>
              <a:rPr lang="nl-NL" sz="1800" dirty="0"/>
              <a:t>Het kennen van </a:t>
            </a:r>
            <a:r>
              <a:rPr lang="nl-NL" sz="1800" dirty="0" smtClean="0"/>
              <a:t>God		Wij </a:t>
            </a:r>
            <a:r>
              <a:rPr lang="nl-NL" sz="1800" dirty="0"/>
              <a:t>kennen hem door twee middelen</a:t>
            </a:r>
            <a:r>
              <a:rPr lang="nl-NL" sz="1800" dirty="0" smtClean="0"/>
              <a:t>:					</a:t>
            </a:r>
            <a:r>
              <a:rPr lang="nl-NL" sz="1800" b="1" dirty="0"/>
              <a:t>Ten </a:t>
            </a:r>
            <a:r>
              <a:rPr lang="nl-NL" sz="1800" b="1" dirty="0" smtClean="0"/>
              <a:t>eerste </a:t>
            </a:r>
            <a:r>
              <a:rPr lang="nl-NL" sz="1800" dirty="0" smtClean="0"/>
              <a:t>door </a:t>
            </a:r>
            <a:r>
              <a:rPr lang="nl-NL" sz="1800" dirty="0"/>
              <a:t>de schepping, onderhouding en regering van de </a:t>
            </a:r>
            <a:r>
              <a:rPr lang="nl-NL" sz="1800" dirty="0" smtClean="0"/>
              <a:t>hele 	wereld.</a:t>
            </a:r>
            <a:r>
              <a:rPr lang="nl-NL" sz="1800" dirty="0"/>
              <a:t> </a:t>
            </a:r>
            <a:r>
              <a:rPr lang="nl-NL" sz="1800" dirty="0" smtClean="0"/>
              <a:t>Want deze is voor </a:t>
            </a:r>
            <a:r>
              <a:rPr lang="nl-NL" sz="1800" dirty="0"/>
              <a:t>onze ogen als een prachtig boek</a:t>
            </a:r>
            <a:r>
              <a:rPr lang="nl-NL" sz="1800" dirty="0" smtClean="0"/>
              <a:t>,</a:t>
            </a:r>
            <a:r>
              <a:rPr lang="nl-NL" sz="1800" dirty="0"/>
              <a:t> waarin alle </a:t>
            </a:r>
            <a:r>
              <a:rPr lang="nl-NL" sz="1800" dirty="0" smtClean="0"/>
              <a:t>	schepselen</a:t>
            </a:r>
            <a:r>
              <a:rPr lang="nl-NL" sz="1800" dirty="0"/>
              <a:t>, groot </a:t>
            </a:r>
            <a:r>
              <a:rPr lang="nl-NL" sz="1800" dirty="0" smtClean="0"/>
              <a:t>en klein als letters zijn, die </a:t>
            </a:r>
            <a:r>
              <a:rPr lang="nl-NL" sz="1800" dirty="0"/>
              <a:t>ons de onzichtbare dingen van </a:t>
            </a:r>
            <a:r>
              <a:rPr lang="nl-NL" sz="1800" dirty="0" smtClean="0"/>
              <a:t>	God </a:t>
            </a:r>
            <a:r>
              <a:rPr lang="nl-NL" sz="1800" dirty="0"/>
              <a:t>te aanschouwen geven, namelijk Zijn </a:t>
            </a:r>
            <a:r>
              <a:rPr lang="nl-NL" sz="1800" dirty="0" smtClean="0"/>
              <a:t>eeuwige </a:t>
            </a:r>
            <a:r>
              <a:rPr lang="nl-NL" sz="1800" dirty="0"/>
              <a:t>kracht </a:t>
            </a:r>
            <a:r>
              <a:rPr lang="nl-NL" sz="1800" dirty="0" smtClean="0"/>
              <a:t>en goddelijkheid</a:t>
            </a:r>
            <a:r>
              <a:rPr lang="nl-NL" sz="1800" dirty="0"/>
              <a:t>, </a:t>
            </a:r>
            <a:r>
              <a:rPr lang="nl-NL" sz="1800" dirty="0" smtClean="0"/>
              <a:t>	zoals </a:t>
            </a:r>
            <a:r>
              <a:rPr lang="nl-NL" sz="1800" dirty="0"/>
              <a:t>de apostel Paulus </a:t>
            </a:r>
            <a:r>
              <a:rPr lang="nl-NL" sz="1800" dirty="0" smtClean="0"/>
              <a:t>zegt (</a:t>
            </a:r>
            <a:r>
              <a:rPr lang="nl-NL" sz="1800" dirty="0"/>
              <a:t>Rom.1:20). </a:t>
            </a:r>
            <a:r>
              <a:rPr lang="nl-NL" sz="1800" dirty="0" smtClean="0"/>
              <a:t>				Al </a:t>
            </a:r>
            <a:r>
              <a:rPr lang="nl-NL" sz="1800" dirty="0"/>
              <a:t>deze dingen zijn voldoende om de mensen te overtuigen en hun alle </a:t>
            </a:r>
            <a:r>
              <a:rPr lang="nl-NL" sz="1800" dirty="0" smtClean="0"/>
              <a:t>	verontschuldiging te ontnemen.					</a:t>
            </a:r>
            <a:r>
              <a:rPr lang="nl-NL" sz="1800" b="1" dirty="0" smtClean="0"/>
              <a:t>Ten tweede </a:t>
            </a:r>
            <a:r>
              <a:rPr lang="nl-NL" sz="1800" dirty="0" smtClean="0"/>
              <a:t>geeft </a:t>
            </a:r>
            <a:r>
              <a:rPr lang="nl-NL" sz="1800" dirty="0"/>
              <a:t>Hij Zichzelf nog duidelijker en volkomener aan ons te </a:t>
            </a:r>
            <a:r>
              <a:rPr lang="nl-NL" sz="1800" dirty="0" smtClean="0"/>
              <a:t>	kennen door </a:t>
            </a:r>
            <a:r>
              <a:rPr lang="nl-NL" sz="1800" dirty="0"/>
              <a:t>Zijn heilig en goddelijk Woord, namelijk zoveel als voor ons </a:t>
            </a:r>
            <a:r>
              <a:rPr lang="nl-NL" sz="1800" dirty="0" smtClean="0"/>
              <a:t>	nodig </a:t>
            </a:r>
            <a:r>
              <a:rPr lang="nl-NL" sz="1800" dirty="0"/>
              <a:t>is in dit leven, tot Zijn eer en tot de zaligheid van de zijnen</a:t>
            </a:r>
            <a:r>
              <a:rPr lang="nl-NL" sz="1800" dirty="0" smtClean="0"/>
              <a:t>.</a:t>
            </a:r>
            <a:endParaRPr lang="nl-NL" sz="1800" dirty="0"/>
          </a:p>
          <a:p>
            <a:endParaRPr lang="nl-NL" sz="1800" dirty="0"/>
          </a:p>
          <a:p>
            <a:endParaRPr lang="nl-NL" sz="1800" dirty="0"/>
          </a:p>
          <a:p>
            <a:endParaRPr lang="nl-NL" sz="1800" dirty="0"/>
          </a:p>
        </p:txBody>
      </p:sp>
    </p:spTree>
    <p:extLst>
      <p:ext uri="{BB962C8B-B14F-4D97-AF65-F5344CB8AC3E}">
        <p14:creationId xmlns:p14="http://schemas.microsoft.com/office/powerpoint/2010/main" val="2059135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2126</Words>
  <Application>Microsoft Office PowerPoint</Application>
  <PresentationFormat>Diavoorstelling (4:3)</PresentationFormat>
  <Paragraphs>186</Paragraphs>
  <Slides>27</Slides>
  <Notes>1</Notes>
  <HiddenSlides>0</HiddenSlides>
  <MMClips>0</MMClips>
  <ScaleCrop>false</ScaleCrop>
  <HeadingPairs>
    <vt:vector size="4" baseType="variant">
      <vt:variant>
        <vt:lpstr>Thema</vt:lpstr>
      </vt:variant>
      <vt:variant>
        <vt:i4>1</vt:i4>
      </vt:variant>
      <vt:variant>
        <vt:lpstr>Diatitels</vt:lpstr>
      </vt:variant>
      <vt:variant>
        <vt:i4>27</vt:i4>
      </vt:variant>
    </vt:vector>
  </HeadingPairs>
  <TitlesOfParts>
    <vt:vector size="28" baseType="lpstr">
      <vt:lpstr>Kantoorthema</vt:lpstr>
      <vt:lpstr>Geloof en Natuurwetenschap</vt:lpstr>
      <vt:lpstr>Zijn geloof en wetenschap verenigbaar?</vt:lpstr>
      <vt:lpstr>PowerPoint-presentatie</vt:lpstr>
      <vt:lpstr>--</vt:lpstr>
      <vt:lpstr>De relatie tussen geloof en wetenschap in historisch perspectief</vt:lpstr>
      <vt:lpstr>PowerPoint-presentatie</vt:lpstr>
      <vt:lpstr>PowerPoint-presentatie</vt:lpstr>
      <vt:lpstr>PowerPoint-presentatie</vt:lpstr>
      <vt:lpstr>PowerPoint-presentatie</vt:lpstr>
      <vt:lpstr>Harmoniemodel, God als eerste beweger</vt:lpstr>
      <vt:lpstr>Illustratie Harmoniemodel</vt:lpstr>
      <vt:lpstr>Conflicten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Geloof en Natuurwetenschappen</dc:title>
  <dc:creator>Henk van Dijk</dc:creator>
  <cp:lastModifiedBy>Henk van Dijk</cp:lastModifiedBy>
  <cp:revision>40</cp:revision>
  <dcterms:created xsi:type="dcterms:W3CDTF">2016-01-07T16:00:55Z</dcterms:created>
  <dcterms:modified xsi:type="dcterms:W3CDTF">2016-01-29T09:48:28Z</dcterms:modified>
</cp:coreProperties>
</file>